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2"/>
  </p:notesMasterIdLst>
  <p:sldIdLst>
    <p:sldId id="257" r:id="rId5"/>
    <p:sldId id="291" r:id="rId6"/>
    <p:sldId id="439" r:id="rId7"/>
    <p:sldId id="531" r:id="rId8"/>
    <p:sldId id="553" r:id="rId9"/>
    <p:sldId id="532" r:id="rId10"/>
    <p:sldId id="534" r:id="rId11"/>
    <p:sldId id="535" r:id="rId12"/>
    <p:sldId id="554" r:id="rId13"/>
    <p:sldId id="537" r:id="rId14"/>
    <p:sldId id="558" r:id="rId15"/>
    <p:sldId id="559" r:id="rId16"/>
    <p:sldId id="560" r:id="rId17"/>
    <p:sldId id="561" r:id="rId18"/>
    <p:sldId id="542" r:id="rId19"/>
    <p:sldId id="555" r:id="rId20"/>
    <p:sldId id="543" r:id="rId21"/>
    <p:sldId id="544" r:id="rId22"/>
    <p:sldId id="563" r:id="rId23"/>
    <p:sldId id="564" r:id="rId24"/>
    <p:sldId id="565" r:id="rId25"/>
    <p:sldId id="566" r:id="rId26"/>
    <p:sldId id="551" r:id="rId27"/>
    <p:sldId id="550" r:id="rId28"/>
    <p:sldId id="549" r:id="rId29"/>
    <p:sldId id="556" r:id="rId30"/>
    <p:sldId id="601" r:id="rId31"/>
    <p:sldId id="604" r:id="rId32"/>
    <p:sldId id="603" r:id="rId33"/>
    <p:sldId id="605" r:id="rId34"/>
    <p:sldId id="606" r:id="rId35"/>
    <p:sldId id="607" r:id="rId36"/>
    <p:sldId id="608" r:id="rId37"/>
    <p:sldId id="609" r:id="rId38"/>
    <p:sldId id="610" r:id="rId39"/>
    <p:sldId id="602" r:id="rId40"/>
    <p:sldId id="611" r:id="rId41"/>
    <p:sldId id="612" r:id="rId42"/>
    <p:sldId id="613" r:id="rId43"/>
    <p:sldId id="592" r:id="rId44"/>
    <p:sldId id="614" r:id="rId45"/>
    <p:sldId id="615" r:id="rId46"/>
    <p:sldId id="616" r:id="rId47"/>
    <p:sldId id="617" r:id="rId48"/>
    <p:sldId id="618" r:id="rId49"/>
    <p:sldId id="619" r:id="rId50"/>
    <p:sldId id="597" r:id="rId51"/>
    <p:sldId id="620" r:id="rId52"/>
    <p:sldId id="621" r:id="rId53"/>
    <p:sldId id="622" r:id="rId54"/>
    <p:sldId id="598" r:id="rId55"/>
    <p:sldId id="623" r:id="rId56"/>
    <p:sldId id="624" r:id="rId57"/>
    <p:sldId id="599" r:id="rId58"/>
    <p:sldId id="625" r:id="rId59"/>
    <p:sldId id="626" r:id="rId60"/>
    <p:sldId id="628" r:id="rId61"/>
    <p:sldId id="627" r:id="rId62"/>
    <p:sldId id="629" r:id="rId63"/>
    <p:sldId id="630" r:id="rId64"/>
    <p:sldId id="631" r:id="rId65"/>
    <p:sldId id="632" r:id="rId66"/>
    <p:sldId id="633" r:id="rId67"/>
    <p:sldId id="634" r:id="rId68"/>
    <p:sldId id="635" r:id="rId69"/>
    <p:sldId id="636" r:id="rId70"/>
    <p:sldId id="637" r:id="rId71"/>
    <p:sldId id="638" r:id="rId72"/>
    <p:sldId id="639" r:id="rId73"/>
    <p:sldId id="640" r:id="rId74"/>
    <p:sldId id="641" r:id="rId75"/>
    <p:sldId id="642" r:id="rId76"/>
    <p:sldId id="643" r:id="rId77"/>
    <p:sldId id="644" r:id="rId78"/>
    <p:sldId id="645" r:id="rId79"/>
    <p:sldId id="593" r:id="rId80"/>
    <p:sldId id="594" r:id="rId81"/>
    <p:sldId id="595" r:id="rId82"/>
    <p:sldId id="568" r:id="rId83"/>
    <p:sldId id="591" r:id="rId84"/>
    <p:sldId id="569" r:id="rId85"/>
    <p:sldId id="570" r:id="rId86"/>
    <p:sldId id="571" r:id="rId87"/>
    <p:sldId id="575" r:id="rId88"/>
    <p:sldId id="577" r:id="rId89"/>
    <p:sldId id="578" r:id="rId90"/>
    <p:sldId id="580" r:id="rId91"/>
    <p:sldId id="581" r:id="rId92"/>
    <p:sldId id="584" r:id="rId93"/>
    <p:sldId id="586" r:id="rId94"/>
    <p:sldId id="585" r:id="rId95"/>
    <p:sldId id="588" r:id="rId96"/>
    <p:sldId id="587" r:id="rId97"/>
    <p:sldId id="589" r:id="rId98"/>
    <p:sldId id="590" r:id="rId99"/>
    <p:sldId id="576" r:id="rId100"/>
    <p:sldId id="508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6" autoAdjust="0"/>
    <p:restoredTop sz="94146" autoAdjust="0"/>
  </p:normalViewPr>
  <p:slideViewPr>
    <p:cSldViewPr snapToGrid="0">
      <p:cViewPr varScale="1">
        <p:scale>
          <a:sx n="129" d="100"/>
          <a:sy n="129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9/11/25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E3748-237C-27CD-7796-46F1CEF9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59DBC-F752-0C19-09E2-E210554B6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3AA7F4-CC0E-ED0E-66C4-813BCA6B6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10B40-141A-6BE8-8550-247A0261C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4937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10DE4-0CCA-FA3E-1CAD-FB2EECCA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8967-9AD2-7D30-EF05-7452007D4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A02D4-116D-DD50-40C6-F2779549A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4AF1-E28C-663F-DEEB-7AC63E626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49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D6B01-B6FF-8054-31D7-F17D43BB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C5647-C86B-C4F5-8993-85BCEAD54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0DD11-15CE-5B66-C9D8-30F72CB5C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E2D90-00AF-A25E-2893-20A9E788AE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43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9DFFC-3FC2-DE5E-05C7-37AE0F8BB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C6251-E605-8B1D-F603-E8C2EFCF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63C1E-92E9-0245-EB66-CA34F33DC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DD441-D325-5D61-6423-7AAD52A07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9510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1B82C-C24D-4B26-B8BF-A47B6C2B6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092D8-F23D-ECDD-95FB-C864E2787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58E96-D158-6BC7-CAC5-1319F2D01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30F5B-7536-256F-062E-5D4F82C39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61839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D7A13-4FA4-8586-98D3-D96DE183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C8D3B-1C7F-FEA3-05A8-C9F4C5324B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F8D28-30F3-2DB2-8486-E69D6E874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61464-BD35-C9EC-0479-7675AB7FDC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2690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320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7384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034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F9814-5690-D7D8-321F-D3094C4A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817390-E8C0-FCA2-B61E-91E36BB9D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69D10-8BAB-429D-01A5-A4DA33246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65DFF-0A86-FBEA-1420-6597A4746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137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25A60-4184-F881-FAC2-A426C03FB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9B8AD-D699-3621-0363-E8B2CD1EB9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D7558-E73E-6CF0-5029-61AB678B0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04277-047B-384C-D729-8207F4D4E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8641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BA813-91F2-5679-FE96-356E2F3B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06E9F-FA84-4389-9F8D-CF04FC959F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F5458E-20AB-41FA-3F6C-DD3862398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E8EFA-35ED-528C-9F8E-A7010ADA2E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267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73800-8C25-3184-B795-399E3C34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9CC47-6787-DC02-B2F7-B7C51C017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93EE4-F6A3-27F1-5B01-B99D2A27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4CCBD-5AA0-137F-9970-EF895B919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620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4769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B5ABE-C04B-9E45-B7F8-C552B4C8BEA7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5A457-8FDE-EC48-8D78-6E825839CD95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2B71-89F1-1B41-8520-07265131CD6F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B272-73C9-494A-AF1B-35582C7763FD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1449-D51A-F345-BA01-D3DF4CA4D27C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23440-5452-D343-8A06-08527EA413C0}" type="datetime1">
              <a:rPr lang="en-PH" smtClean="0"/>
              <a:t>9/11/25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E670F-37FA-4A4D-9891-800FD18F253C}" type="datetime1">
              <a:rPr lang="en-PH" smtClean="0"/>
              <a:t>9/11/25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F6BAB-616B-AB47-957E-E1676E2F5090}" type="datetime1">
              <a:rPr lang="en-PH" smtClean="0"/>
              <a:t>9/11/25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C2DE5-3D0B-EE43-9D27-18C511AD36EA}" type="datetime1">
              <a:rPr lang="en-PH" smtClean="0"/>
              <a:t>9/11/25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A091-FDC0-C84E-BBD9-5D9B68627BE9}" type="datetime1">
              <a:rPr lang="en-PH" smtClean="0"/>
              <a:t>9/11/25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9EA6E-C7AC-9B4C-A98F-BBAA7A99420D}" type="datetime1">
              <a:rPr lang="en-PH" smtClean="0"/>
              <a:t>9/11/25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CB854-F2BB-374D-A973-810BB65B8002}" type="datetime1">
              <a:rPr lang="en-PH" smtClean="0"/>
              <a:t>9/11/25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PH"/>
              <a:t>CCMACLRL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3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0.png"/><Relationship Id="rId9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19.png"/><Relationship Id="rId7" Type="http://schemas.openxmlformats.org/officeDocument/2006/relationships/image" Target="../media/image13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17.png"/><Relationship Id="rId9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image" Target="../media/image8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87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5" Type="http://schemas.openxmlformats.org/officeDocument/2006/relationships/image" Target="../media/image830.png"/><Relationship Id="rId4" Type="http://schemas.openxmlformats.org/officeDocument/2006/relationships/image" Target="../media/image86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7" Type="http://schemas.openxmlformats.org/officeDocument/2006/relationships/image" Target="../media/image85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90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40.png"/><Relationship Id="rId7" Type="http://schemas.openxmlformats.org/officeDocument/2006/relationships/image" Target="../media/image92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Relationship Id="rId9" Type="http://schemas.openxmlformats.org/officeDocument/2006/relationships/image" Target="../media/image9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40.png"/><Relationship Id="rId7" Type="http://schemas.openxmlformats.org/officeDocument/2006/relationships/image" Target="../media/image96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880.png"/><Relationship Id="rId10" Type="http://schemas.openxmlformats.org/officeDocument/2006/relationships/image" Target="../media/image980.png"/><Relationship Id="rId4" Type="http://schemas.openxmlformats.org/officeDocument/2006/relationships/image" Target="../media/image860.png"/><Relationship Id="rId9" Type="http://schemas.openxmlformats.org/officeDocument/2006/relationships/image" Target="../media/image9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7" Type="http://schemas.openxmlformats.org/officeDocument/2006/relationships/image" Target="../media/image100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image" Target="../media/image840.png"/><Relationship Id="rId7" Type="http://schemas.openxmlformats.org/officeDocument/2006/relationships/image" Target="../media/image102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3" Type="http://schemas.openxmlformats.org/officeDocument/2006/relationships/image" Target="../media/image840.png"/><Relationship Id="rId7" Type="http://schemas.openxmlformats.org/officeDocument/2006/relationships/image" Target="../media/image105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0.png"/><Relationship Id="rId5" Type="http://schemas.openxmlformats.org/officeDocument/2006/relationships/image" Target="../media/image880.png"/><Relationship Id="rId4" Type="http://schemas.openxmlformats.org/officeDocument/2006/relationships/image" Target="../media/image860.png"/><Relationship Id="rId9" Type="http://schemas.openxmlformats.org/officeDocument/2006/relationships/image" Target="../media/image107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3" Type="http://schemas.openxmlformats.org/officeDocument/2006/relationships/image" Target="../media/image840.png"/><Relationship Id="rId7" Type="http://schemas.openxmlformats.org/officeDocument/2006/relationships/image" Target="../media/image109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5" Type="http://schemas.openxmlformats.org/officeDocument/2006/relationships/image" Target="../media/image880.png"/><Relationship Id="rId10" Type="http://schemas.openxmlformats.org/officeDocument/2006/relationships/image" Target="../media/image1120.png"/><Relationship Id="rId4" Type="http://schemas.openxmlformats.org/officeDocument/2006/relationships/image" Target="../media/image860.png"/><Relationship Id="rId9" Type="http://schemas.openxmlformats.org/officeDocument/2006/relationships/image" Target="../media/image111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840.png"/><Relationship Id="rId7" Type="http://schemas.openxmlformats.org/officeDocument/2006/relationships/image" Target="../media/image114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880.png"/><Relationship Id="rId10" Type="http://schemas.openxmlformats.org/officeDocument/2006/relationships/image" Target="../media/image1170.png"/><Relationship Id="rId4" Type="http://schemas.openxmlformats.org/officeDocument/2006/relationships/image" Target="../media/image860.png"/><Relationship Id="rId9" Type="http://schemas.openxmlformats.org/officeDocument/2006/relationships/image" Target="../media/image116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1190.png"/><Relationship Id="rId7" Type="http://schemas.openxmlformats.org/officeDocument/2006/relationships/image" Target="../media/image122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1210.png"/><Relationship Id="rId10" Type="http://schemas.openxmlformats.org/officeDocument/2006/relationships/image" Target="../media/image1250.png"/><Relationship Id="rId4" Type="http://schemas.openxmlformats.org/officeDocument/2006/relationships/image" Target="../media/image1200.png"/><Relationship Id="rId9" Type="http://schemas.openxmlformats.org/officeDocument/2006/relationships/image" Target="../media/image12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yIYKR4sgzI8&amp;list=PLblh5JKOoLUKxzEP5HA2d-Li7IJkHfXSe&amp;index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Gradient Descent for 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E5E64-D916-4D7A-6694-DD015F13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5BB9D-95A2-6D6E-9D89-992E75C63A04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5BB9D-95A2-6D6E-9D89-992E75C63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59CD0E52-1F92-19DA-0890-78F75FC618F0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1875BC-B709-A55B-DF97-FE50C25F652F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0.109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1875BC-B709-A55B-DF97-FE50C25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l="-1170" r="-585"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C6334A-80EF-EDDD-C3A2-5A152AECF3E0}"/>
              </a:ext>
            </a:extLst>
          </p:cNvPr>
          <p:cNvSpPr/>
          <p:nvPr/>
        </p:nvSpPr>
        <p:spPr>
          <a:xfrm>
            <a:off x="3875602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50E30EC-9D38-C1E3-EA0F-ADEC42A550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4454456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50E30EC-9D38-C1E3-EA0F-ADEC42A550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4454456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46D58-2C1A-FB32-A3D0-67722029D425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=−2.1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46D58-2C1A-FB32-A3D0-67722029D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6"/>
                <a:stretch>
                  <a:fillRect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67607DA3-816E-D541-C6B5-F5FC28643E35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7F9EC6-CC18-A715-79F4-804960299989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8D9407-7C74-41FC-B48B-4A52F027F83E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EC669F61-4B01-407F-8D63-51022FDD11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3618850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EC669F61-4B01-407F-8D63-51022FDD11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3618850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C636FF-0B82-25DE-5331-6485C89F6375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C636FF-0B82-25DE-5331-6485C89F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8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167E5E1-EFB8-83AC-B279-FF7F2E8E90F4}"/>
              </a:ext>
            </a:extLst>
          </p:cNvPr>
          <p:cNvSpPr/>
          <p:nvPr/>
        </p:nvSpPr>
        <p:spPr>
          <a:xfrm>
            <a:off x="5039561" y="1966000"/>
            <a:ext cx="6946640" cy="33631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0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C590-0B31-0AA2-7ECA-2D18F438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3108F-3082-0F7A-39F6-814154F7C0A7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3108F-3082-0F7A-39F6-814154F7C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821FC16-5E59-1543-974C-D3791C8976FA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F9A616-0D11-904A-B328-2DB3CF7F4A10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F9A616-0D11-904A-B328-2DB3CF7F4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l="-1170" r="-585"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74DE7CC-4ED1-C036-8ACE-5D10BADDBFAF}"/>
              </a:ext>
            </a:extLst>
          </p:cNvPr>
          <p:cNvSpPr/>
          <p:nvPr/>
        </p:nvSpPr>
        <p:spPr>
          <a:xfrm>
            <a:off x="3875602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6855BC3-181D-7CC9-7AC1-C7D0E9F2BE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1579857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6855BC3-181D-7CC9-7AC1-C7D0E9F2BE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1579857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5EEBB-C8E4-7EA7-D6DE-74721DC47AE9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5EEBB-C8E4-7EA7-D6DE-74721DC47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6"/>
                <a:stretch>
                  <a:fillRect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160E062-5759-782D-C8E0-D03876452E77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5DF0E6-BD6B-497C-5608-CD75398D74FF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C17FF3-DD43-029E-A61F-0195AC2FFF97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7D205001-C8A8-FD4D-972E-EFFF3D2F9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900443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7D205001-C8A8-FD4D-972E-EFFF3D2F9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900443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F5EE0C-9FDA-62D1-6830-1E92CD2E8EAB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F5EE0C-9FDA-62D1-6830-1E92CD2E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8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349F33-6035-736B-FAB9-768A36221F4F}"/>
              </a:ext>
            </a:extLst>
          </p:cNvPr>
          <p:cNvSpPr/>
          <p:nvPr/>
        </p:nvSpPr>
        <p:spPr>
          <a:xfrm>
            <a:off x="5039561" y="2328962"/>
            <a:ext cx="6946640" cy="33631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B31E-F85F-FA9E-0284-A5DF8A0A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8323-A48D-19DF-B4D5-E8037304E230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8323-A48D-19DF-B4D5-E8037304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E421F613-6E8B-BA7C-41A8-EEA15E3A3D9D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E9673B-0C2E-879B-6373-3DE40A999F1C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574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E9673B-0C2E-879B-6373-3DE40A99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6956AE-A3AD-0877-0712-C23281ACB0FC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6956AE-A3AD-0877-0712-C23281ACB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BEB6BE0-7DB7-D9BA-CBA1-1F8ECECAFF89}"/>
              </a:ext>
            </a:extLst>
          </p:cNvPr>
          <p:cNvSpPr/>
          <p:nvPr/>
        </p:nvSpPr>
        <p:spPr>
          <a:xfrm>
            <a:off x="3769585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0E5E9CC-4340-F76C-FCD3-CF5438ED2D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67893455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0E5E9CC-4340-F76C-FCD3-CF5438ED2D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67893455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8411F2-EFB5-F2D2-B132-60B0410022B5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8411F2-EFB5-F2D2-B132-60B04100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9DE0510-442A-0FE3-62AC-F7BB8A4592A2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7730E9-E625-2708-2EB3-88755E02E2A8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6C5B92-4E98-926E-046A-589D07E89887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9D786D79-2527-CC96-3996-BFB0B90FF5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9D786D79-2527-CC96-3996-BFB0B90FF5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F5D8E53-9B27-4A3E-40BD-0E1AC2B85908}"/>
              </a:ext>
            </a:extLst>
          </p:cNvPr>
          <p:cNvSpPr/>
          <p:nvPr/>
        </p:nvSpPr>
        <p:spPr>
          <a:xfrm>
            <a:off x="5039561" y="2698017"/>
            <a:ext cx="6946640" cy="35888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5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F968D-8472-40B7-70F2-D11DA8587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F31A37-E660-5664-3F81-63AE387BB28A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F31A37-E660-5664-3F81-63AE387B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7A30FA7A-34F4-8BBD-5C2E-C4F46B554E1B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6C7E6-4F6E-4529-E33A-6672F329AB92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961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6C7E6-4F6E-4529-E33A-6672F329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6CBAEF-980E-3DC3-130C-890EA738AB5B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6CBAEF-980E-3DC3-130C-890EA73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4FE8174-B915-E849-7AC0-5C505D2357BE}"/>
              </a:ext>
            </a:extLst>
          </p:cNvPr>
          <p:cNvSpPr/>
          <p:nvPr/>
        </p:nvSpPr>
        <p:spPr>
          <a:xfrm>
            <a:off x="3769584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A904480-C2DD-43F7-64BF-9DFF29A1830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76898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A904480-C2DD-43F7-64BF-9DFF29A1830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76898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9B6E-7592-DE6E-4393-C35F8E6BEEF8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3.2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9B6E-7592-DE6E-4393-C35F8E6B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BD17913A-6E24-418F-6F8C-328F7D5B1E55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536415-C968-2B48-C395-C02AFFB90402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A772F9-839E-85C2-027A-5B25BC6A6AC1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0329825F-3136-0414-98CA-7FEB30B14F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0329825F-3136-0414-98CA-7FEB30B14F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807081-A7F4-AE5E-9424-ADE4844FFD69}"/>
              </a:ext>
            </a:extLst>
          </p:cNvPr>
          <p:cNvSpPr/>
          <p:nvPr/>
        </p:nvSpPr>
        <p:spPr>
          <a:xfrm>
            <a:off x="5039561" y="3043551"/>
            <a:ext cx="6946640" cy="38545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0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278A-2394-9255-23E6-00664F106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B3069-C74F-3C64-881D-3EB42C2500F6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B3069-C74F-3C64-881D-3EB42C250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363532CC-8369-83FD-8CC9-0A47E48B0029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46C274-D875-A8FA-F4CB-8700B56ACF5B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980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46C274-D875-A8FA-F4CB-8700B56A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B97873-E55B-3B96-9F6F-6FCF56179024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B97873-E55B-3B96-9F6F-6FCF5617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97FE68-A98C-8445-5047-5739632B3DEF}"/>
              </a:ext>
            </a:extLst>
          </p:cNvPr>
          <p:cNvSpPr/>
          <p:nvPr/>
        </p:nvSpPr>
        <p:spPr>
          <a:xfrm>
            <a:off x="3769584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422C92C-9F92-CCBC-471A-023062DF04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86833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422C92C-9F92-CCBC-471A-023062DF04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86833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4F6CF-7B28-7958-FE8F-1DB441332CCC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3.9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4F6CF-7B28-7958-FE8F-1DB44133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9A8A345-BB0A-5683-9C05-E20B38DFDAAD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AF80439-480B-FC7A-D398-2E6E6E3017CE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146FC6-A925-0C01-CD86-0F549879FF6B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C2C3537D-7CC5-BA5B-40E3-5AC13722B0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C2C3537D-7CC5-BA5B-40E3-5AC13722B0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E4F3DF9-E892-EFED-8C6B-0FFBA002EA86}"/>
              </a:ext>
            </a:extLst>
          </p:cNvPr>
          <p:cNvSpPr/>
          <p:nvPr/>
        </p:nvSpPr>
        <p:spPr>
          <a:xfrm>
            <a:off x="5039561" y="3396702"/>
            <a:ext cx="6946640" cy="38545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A65B9B-E450-6A73-7972-6D4BB31E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5DB9B103-A52E-DA6B-7B6A-0EC8019C71C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1016651"/>
                  </p:ext>
                </p:extLst>
              </p:nvPr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5DB9B103-A52E-DA6B-7B6A-0EC8019C71C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1016651"/>
                  </p:ext>
                </p:extLst>
              </p:nvPr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212" t="-6329" r="-302424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6329" r="-200602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818" t="-6329" r="-101818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398" t="-6329" r="-1205" b="-2936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331FFC1-788A-6DF9-4E23-FEF135145043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Prediction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F2939-0A22-9FA8-8C72-18B4D6BBF5D8}"/>
              </a:ext>
            </a:extLst>
          </p:cNvPr>
          <p:cNvSpPr/>
          <p:nvPr/>
        </p:nvSpPr>
        <p:spPr>
          <a:xfrm>
            <a:off x="9259291" y="3028950"/>
            <a:ext cx="2094509" cy="2736597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17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457B-C712-39AF-4034-4C736C60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B7ADE3-2762-8178-3DBE-6C26E5CF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66E4E-FEF7-F37C-7BDD-EA1B73316E78}"/>
              </a:ext>
            </a:extLst>
          </p:cNvPr>
          <p:cNvSpPr txBox="1"/>
          <p:nvPr/>
        </p:nvSpPr>
        <p:spPr>
          <a:xfrm>
            <a:off x="3814897" y="2459504"/>
            <a:ext cx="45622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3:</a:t>
            </a:r>
          </a:p>
          <a:p>
            <a:pPr algn="ctr"/>
            <a:r>
              <a:rPr lang="en-US" sz="6000" dirty="0"/>
              <a:t>Compute Loss</a:t>
            </a:r>
          </a:p>
        </p:txBody>
      </p:sp>
    </p:spTree>
    <p:extLst>
      <p:ext uri="{BB962C8B-B14F-4D97-AF65-F5344CB8AC3E}">
        <p14:creationId xmlns:p14="http://schemas.microsoft.com/office/powerpoint/2010/main" val="173731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F65CBD-36A6-A3E2-1474-FC533149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CB6E89-84BE-2C8A-4679-85733AC86D6C}"/>
                  </a:ext>
                </a:extLst>
              </p:cNvPr>
              <p:cNvSpPr txBox="1"/>
              <p:nvPr/>
            </p:nvSpPr>
            <p:spPr>
              <a:xfrm>
                <a:off x="736270" y="2116661"/>
                <a:ext cx="1079467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CB6E89-84BE-2C8A-4679-85733AC8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0" y="2116661"/>
                <a:ext cx="10794670" cy="707886"/>
              </a:xfrm>
              <a:prstGeom prst="rect">
                <a:avLst/>
              </a:prstGeom>
              <a:blipFill>
                <a:blip r:embed="rId2"/>
                <a:stretch>
                  <a:fillRect t="-5085" b="-237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B1AC0DA-20AF-59F2-6391-C529E437DAE9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Computing Loss (Binary Cross-Entropy)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BD06EB-D34D-C626-61A4-A6E4A7627FC8}"/>
                  </a:ext>
                </a:extLst>
              </p:cNvPr>
              <p:cNvSpPr txBox="1"/>
              <p:nvPr/>
            </p:nvSpPr>
            <p:spPr>
              <a:xfrm>
                <a:off x="729182" y="3297894"/>
                <a:ext cx="9208548" cy="191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 </a:t>
                </a:r>
                <a:r>
                  <a:rPr lang="en-US" sz="3000" dirty="0">
                    <a:latin typeface="Calibri Body"/>
                  </a:rPr>
                  <a:t>is the actual label of each sample </a:t>
                </a:r>
                <a:endParaRPr lang="en-US" sz="3000" b="1" dirty="0">
                  <a:latin typeface="Calibri Body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2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GB" sz="32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libri Body"/>
                  </a:rPr>
                  <a:t>is the </a:t>
                </a:r>
                <a:r>
                  <a:rPr lang="en-US" sz="3000" b="1" dirty="0">
                    <a:latin typeface="Calibri Body"/>
                  </a:rPr>
                  <a:t>predicted </a:t>
                </a:r>
                <a:r>
                  <a:rPr lang="en-US" sz="3000" dirty="0">
                    <a:latin typeface="Calibri Body"/>
                  </a:rPr>
                  <a:t>label of each sample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BD06EB-D34D-C626-61A4-A6E4A7627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2" y="3297894"/>
                <a:ext cx="9208548" cy="1916294"/>
              </a:xfrm>
              <a:prstGeom prst="rect">
                <a:avLst/>
              </a:prstGeom>
              <a:blipFill>
                <a:blip r:embed="rId3"/>
                <a:stretch>
                  <a:fillRect l="-1377" t="-3289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40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AC8021-8695-06A2-8427-E5F9BD2C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F31D8-AA77-311F-135D-4DCE7EC1FE71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0.109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⁡(1−0.109))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F31D8-AA77-311F-135D-4DCE7EC1F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10786A8-2294-3983-D484-EC1AA0649F21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A9800-6DE3-CD5F-2F14-5F7C0B4A9DB7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⁡(1−0.109))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A9800-6DE3-CD5F-2F14-5F7C0B4A9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7E8EE-178B-4A12-FD3B-A72C9BE16BDA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76794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500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1−0.109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7E8EE-178B-4A12-FD3B-A72C9BE1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767944" cy="477054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7B099F-90C7-C5E1-0710-234EFEB38468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8590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.8909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=0.1155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7B099F-90C7-C5E1-0710-234EFEB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859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1C8299D-DF16-7DC9-EBD4-E72A1782CA3C}"/>
              </a:ext>
            </a:extLst>
          </p:cNvPr>
          <p:cNvSpPr/>
          <p:nvPr/>
        </p:nvSpPr>
        <p:spPr>
          <a:xfrm>
            <a:off x="3746344" y="6013107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723176-6E54-0920-DA12-17DAE93E6D39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723176-6E54-0920-DA12-17DAE93E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31EBB67A-F905-FEC8-6159-2A66AFDB06E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9050510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31EBB67A-F905-FEC8-6159-2A66AFDB06E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9050510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7772707E-CBEB-925E-5699-4ED6897B635B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AC16A7-6F2F-E1EF-C2E7-C435953EAF37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569172-CA4F-B1C9-1EDB-E09B1584F921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BDE575-7B10-F553-921C-66D6DC13A13F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A162B0-8DDB-31F0-28CF-8909B39BE8B7}"/>
              </a:ext>
            </a:extLst>
          </p:cNvPr>
          <p:cNvSpPr/>
          <p:nvPr/>
        </p:nvSpPr>
        <p:spPr>
          <a:xfrm>
            <a:off x="4722395" y="2013929"/>
            <a:ext cx="7010400" cy="372432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39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CF333-AC00-9FD8-149C-00C462318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BD1D12-4C1A-CE12-FB47-2B17F6E1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813C5-9CA9-D4B2-52E7-3F253972B137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401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⁡(1−0.401))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813C5-9CA9-D4B2-52E7-3F253972B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A9E0557-4653-3950-5FC4-4FD3AC30C4A5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1C479-F7CB-B0BC-3A1E-C02A2FD4B11C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⁡(1−0.401))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1C479-F7CB-B0BC-3A1E-C02A2FD4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703C70-FF2C-E386-7754-1E49AF06558F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401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703C70-FF2C-E386-7754-1E49AF06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blipFill>
                <a:blip r:embed="rId4"/>
                <a:stretch>
                  <a:fillRect l="-74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54E460-613C-B5F4-8299-BB2C22737AC9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2875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5987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5130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54E460-613C-B5F4-8299-BB2C2273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2875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56D251-D350-3713-93E9-9210F38E4D0B}"/>
              </a:ext>
            </a:extLst>
          </p:cNvPr>
          <p:cNvSpPr/>
          <p:nvPr/>
        </p:nvSpPr>
        <p:spPr>
          <a:xfrm>
            <a:off x="3689194" y="6017800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492126-11AF-E80C-B4D2-77AF2501648D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492126-11AF-E80C-B4D2-77AF2501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4C4A1CA6-74D7-392B-E081-75538D73809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293069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4C4A1CA6-74D7-392B-E081-75538D73809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293069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C99CA180-A224-FE83-4DD0-AEFD75F18778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60D601-CC45-0DFE-7FA0-523B75AD86A1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7CBDB2-05D1-D8C8-B1C9-58E7B0390250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61D79A-094F-B732-9B7F-600E15B2BEC1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001C1-9E40-991D-F73C-794FE92C0391}"/>
              </a:ext>
            </a:extLst>
          </p:cNvPr>
          <p:cNvSpPr/>
          <p:nvPr/>
        </p:nvSpPr>
        <p:spPr>
          <a:xfrm>
            <a:off x="4722395" y="2389272"/>
            <a:ext cx="7010400" cy="34277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4" y="1621910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Logistic Regression?</a:t>
            </a: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Comparing Linear and Logistic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algn="l"/>
            <a:endParaRPr lang="en-US" sz="2900" b="1" i="0" dirty="0"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DEE4E-1753-EE4A-BAA7-8CBE530F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743AAA-0F2D-B7B6-516C-3EB6EC72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C6A947-748F-0E42-5993-FEC885130F73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574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⁡(1−0.574))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C6A947-748F-0E42-5993-FEC8851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1107EE41-AEE2-E3F7-B9F3-98DECBFB2B77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2E188-BE21-C560-15FE-CD49489414EA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⁡(1−0.574))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2E188-BE21-C560-15FE-CD494894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DDEA-4562-6590-A338-46A1E855E955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574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DDEA-4562-6590-A338-46A1E855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blipFill>
                <a:blip r:embed="rId4"/>
                <a:stretch>
                  <a:fillRect l="-74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3AAF-738B-9784-F0C1-E7DBE61ABF12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4018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4256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.8544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3AAF-738B-9784-F0C1-E7DBE61AB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4018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F21BA7E-EF19-09FA-BEE3-25BB66D64FD0}"/>
              </a:ext>
            </a:extLst>
          </p:cNvPr>
          <p:cNvSpPr/>
          <p:nvPr/>
        </p:nvSpPr>
        <p:spPr>
          <a:xfrm>
            <a:off x="3700624" y="6017800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6BAF8E-304A-C032-3ACE-D395695A062D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6BAF8E-304A-C032-3ACE-D395695A0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BD39D6A9-3120-7E03-BF5D-FF4EFE524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90291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BD39D6A9-3120-7E03-BF5D-FF4EFE524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90291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97E81CC-5D70-A881-9B5D-54ACCD9EFD9D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F36E69-838D-0368-D013-2E55D7C2A29B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52487E-E13C-E437-C65C-90E90293880E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EC82CD4-6FF3-9AB0-C6A5-069111A645C4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093799-36BA-572B-5DA8-FFDF338E0C1A}"/>
              </a:ext>
            </a:extLst>
          </p:cNvPr>
          <p:cNvSpPr/>
          <p:nvPr/>
        </p:nvSpPr>
        <p:spPr>
          <a:xfrm>
            <a:off x="4722395" y="2746111"/>
            <a:ext cx="7010400" cy="34277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DC1BD-2AF9-97B6-99E5-EB932302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EDDCAF-20DE-131C-34EB-BDB88DDB0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583E2C-7D9C-FAB9-626C-280D4EB5EF3A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961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⁡(1−0.961))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583E2C-7D9C-FAB9-626C-280D4EB5E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35F4938-2481-049C-5F4C-4D60A4683DF3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32357-F566-D6BF-CD8E-2F996B0C45C5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59853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𝑙𝑜𝑠𝑠</m:t>
                        </m:r>
                      </m:e>
                      <m:sub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PH" sz="2500" i="1" dirty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PH" sz="25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PH" sz="25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PH" sz="25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PH" sz="25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sz="25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GB" sz="2500" i="1" dirty="0">
                                    <a:latin typeface="Cambria Math" panose="02040503050406030204" pitchFamily="18" charset="0"/>
                                  </a:rPr>
                                  <m:t>961</m:t>
                                </m:r>
                              </m:e>
                            </m:d>
                          </m:e>
                        </m:func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+0 </m:t>
                        </m:r>
                        <m:r>
                          <a:rPr lang="en-PH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H" sz="2500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⁡(1−0.961)</m:t>
                        </m:r>
                      </m:e>
                    </m:d>
                  </m:oMath>
                </a14:m>
                <a:r>
                  <a:rPr lang="en-PH" sz="25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32357-F566-D6BF-CD8E-2F996B0C4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5985364" cy="477054"/>
              </a:xfrm>
              <a:prstGeom prst="rect">
                <a:avLst/>
              </a:prstGeom>
              <a:blipFill>
                <a:blip r:embed="rId3"/>
                <a:stretch>
                  <a:fillRect l="-42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3F963-EAF2-3785-30CF-01092635001F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28764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sz="2500" i="1" dirty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3F963-EAF2-3785-30CF-010926350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2876404" cy="477054"/>
              </a:xfrm>
              <a:prstGeom prst="rect">
                <a:avLst/>
              </a:prstGeom>
              <a:blipFill>
                <a:blip r:embed="rId4"/>
                <a:stretch>
                  <a:fillRect l="-44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00744E-1CD5-F76B-530B-FB14026CE47D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229134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.0396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00744E-1CD5-F76B-530B-FB14026CE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229134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A1F38A8-B66B-81B7-7625-4A09162A1697}"/>
              </a:ext>
            </a:extLst>
          </p:cNvPr>
          <p:cNvSpPr/>
          <p:nvPr/>
        </p:nvSpPr>
        <p:spPr>
          <a:xfrm>
            <a:off x="1517396" y="6037871"/>
            <a:ext cx="1157224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7952C7-469B-5FDF-2BF8-58235AD740EB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7952C7-469B-5FDF-2BF8-58235AD74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90B1674B-4137-1901-5797-08E878FB37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8074486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90B1674B-4137-1901-5797-08E878FB37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8074486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67189FCF-4DAD-2905-3A87-1625FAF4E387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334345-E02B-9B46-9A19-1E05577C8BB1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584EBB-DD82-D1A6-141C-6EAC985180C0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DAB673-5F30-288D-8098-D5A5EEBE5653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2E2C68-2B3D-1FC3-BF8B-D6134984FC4A}"/>
              </a:ext>
            </a:extLst>
          </p:cNvPr>
          <p:cNvSpPr/>
          <p:nvPr/>
        </p:nvSpPr>
        <p:spPr>
          <a:xfrm>
            <a:off x="4722395" y="3091159"/>
            <a:ext cx="7010400" cy="394486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10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DD6D-A135-A6D8-0FC1-0B27A8828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5F602D-AD45-C48D-249C-E2C860A6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DF867-DCCE-6EF9-B597-62B6242A69CB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980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⁡(1−0.980))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DF867-DCCE-6EF9-B597-62B6242A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445DBDC2-C89A-CCFD-3A10-1F0D0F6BFE8C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B77AE-08F7-0CE7-3DEE-C786F0717D12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589392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e>
                          </m:d>
                        </m:e>
                      </m:func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+0 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⁡(1−0.980))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B77AE-08F7-0CE7-3DEE-C786F071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5893924" cy="477054"/>
              </a:xfrm>
              <a:prstGeom prst="rect">
                <a:avLst/>
              </a:prstGeom>
              <a:blipFill>
                <a:blip r:embed="rId3"/>
                <a:stretch>
                  <a:fillRect r="-64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25BC02-EE85-F162-C1ED-535F07C854B8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28992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sz="2500" i="1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25BC02-EE85-F162-C1ED-535F07C85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2899264" cy="477054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5D02AF-59D5-72E8-66EE-3CD7F7C6A236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238278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.02004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5D02AF-59D5-72E8-66EE-3CD7F7C6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2382780" cy="477054"/>
              </a:xfrm>
              <a:prstGeom prst="rect">
                <a:avLst/>
              </a:prstGeom>
              <a:blipFill>
                <a:blip r:embed="rId5"/>
                <a:stretch>
                  <a:fillRect l="-1064" r="-5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417EEF9-AAA0-9314-C59B-FCE44B43EFDF}"/>
              </a:ext>
            </a:extLst>
          </p:cNvPr>
          <p:cNvSpPr/>
          <p:nvPr/>
        </p:nvSpPr>
        <p:spPr>
          <a:xfrm>
            <a:off x="1517520" y="6017800"/>
            <a:ext cx="1157224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7E4EA8-B562-FA89-10EC-05EE20C573F1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7E4EA8-B562-FA89-10EC-05EE20C57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8CE240AB-6269-4F53-CBDA-B6A67D28EA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094424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0.0396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8CE240AB-6269-4F53-CBDA-B6A67D28EA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094424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0.0396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982DA2C7-EFEE-DE21-B8D7-89CCE5E3A46A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1609E3-1C4C-575A-7F6D-A3A0869A6635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C19F648-0553-F1E7-26DA-7BBA0BDC1653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50B2DD-5BB0-7A05-06A0-B2B70A7CEDED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57229-8282-6C95-F843-4DF3A778D87B}"/>
              </a:ext>
            </a:extLst>
          </p:cNvPr>
          <p:cNvSpPr/>
          <p:nvPr/>
        </p:nvSpPr>
        <p:spPr>
          <a:xfrm>
            <a:off x="4722395" y="3509009"/>
            <a:ext cx="7010400" cy="331529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22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A3E85-28F3-9800-2E10-6764F2FE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8D131-835B-2C79-CE4E-B5C3AB28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E5505956-6999-14CD-DA91-F9185023F8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6637127"/>
                  </p:ext>
                </p:extLst>
              </p:nvPr>
            </p:nvGraphicFramePr>
            <p:xfrm>
              <a:off x="838199" y="1325880"/>
              <a:ext cx="10515600" cy="42062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32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2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32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E5505956-6999-14CD-DA91-F9185023F8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6637127"/>
                  </p:ext>
                </p:extLst>
              </p:nvPr>
            </p:nvGraphicFramePr>
            <p:xfrm>
              <a:off x="838199" y="1325880"/>
              <a:ext cx="10515600" cy="42062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4630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217" r="-402174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561" t="-5217" r="-299281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725" t="-5217" r="-201449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725" t="-5217" r="-101449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725" t="-5217" r="-1449" b="-20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C2D0332-5C74-F361-C0EC-E4C9BA39ABFC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Computing Loss (Binary Cross-Entropy)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D1155-DF4A-3D7B-1209-CDBECEE6754A}"/>
              </a:ext>
            </a:extLst>
          </p:cNvPr>
          <p:cNvSpPr/>
          <p:nvPr/>
        </p:nvSpPr>
        <p:spPr>
          <a:xfrm>
            <a:off x="9611831" y="2797002"/>
            <a:ext cx="1741967" cy="273511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2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BEEE-C62E-026A-15DA-0B87CA2F7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0F7C33-1068-41B4-41AF-5EFBC58A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81994-8894-B596-86AA-39466A53737D}"/>
                  </a:ext>
                </a:extLst>
              </p:cNvPr>
              <p:cNvSpPr txBox="1"/>
              <p:nvPr/>
            </p:nvSpPr>
            <p:spPr>
              <a:xfrm>
                <a:off x="2408296" y="1926529"/>
                <a:ext cx="7565043" cy="19593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PH" sz="5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5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5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81994-8894-B596-86AA-39466A53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6" y="1926529"/>
                <a:ext cx="7565043" cy="1959383"/>
              </a:xfrm>
              <a:prstGeom prst="rect">
                <a:avLst/>
              </a:prstGeom>
              <a:blipFill>
                <a:blip r:embed="rId2"/>
                <a:stretch>
                  <a:fillRect l="-2003" t="-134177" r="-501" b="-1873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2C6037E-E09E-6AD1-F0D1-37FF4316F61B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Average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2DE14E-92AB-3EA6-1AAA-5D97BC15ED20}"/>
                  </a:ext>
                </a:extLst>
              </p:cNvPr>
              <p:cNvSpPr txBox="1"/>
              <p:nvPr/>
            </p:nvSpPr>
            <p:spPr>
              <a:xfrm>
                <a:off x="2408296" y="4084703"/>
                <a:ext cx="9208548" cy="191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𝒍𝒐𝒔𝒔</m:t>
                        </m:r>
                      </m:e>
                      <m:sub>
                        <m: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is the binary cross entropy loss of each sample </a:t>
                </a:r>
                <a:endParaRPr lang="en-US" sz="3000" b="1" dirty="0"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32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libri Body"/>
                  </a:rPr>
                  <a:t>is the total number of samples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2DE14E-92AB-3EA6-1AAA-5D97BC15E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6" y="4084703"/>
                <a:ext cx="9208548" cy="1916294"/>
              </a:xfrm>
              <a:prstGeom prst="rect">
                <a:avLst/>
              </a:prstGeom>
              <a:blipFill>
                <a:blip r:embed="rId3"/>
                <a:stretch>
                  <a:fillRect l="-1377" t="-3289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1BED75-D86C-0B77-9D76-B93EA2F0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F1C348-79F9-4A38-9968-96C03C8FBDFC}"/>
                  </a:ext>
                </a:extLst>
              </p:cNvPr>
              <p:cNvSpPr txBox="1"/>
              <p:nvPr/>
            </p:nvSpPr>
            <p:spPr>
              <a:xfrm>
                <a:off x="694708" y="4914778"/>
                <a:ext cx="11139329" cy="7936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i="1" dirty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PH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1155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0.5130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0.8544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0.03995+0.02004</m:t>
                          </m:r>
                          <m:r>
                            <a:rPr lang="en-PH" sz="2400" i="1" dirty="0">
                              <a:latin typeface="Cambria Math" panose="02040503050406030204" pitchFamily="18" charset="0"/>
                            </a:rPr>
                            <m:t>​</m:t>
                          </m:r>
                        </m:num>
                        <m:den>
                          <m:r>
                            <a:rPr lang="en-PH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 dirty="0">
                              <a:latin typeface="Cambria Math" panose="02040503050406030204" pitchFamily="18" charset="0"/>
                            </a:rPr>
                            <m:t>1.54​</m:t>
                          </m:r>
                        </m:num>
                        <m:den>
                          <m:r>
                            <a:rPr lang="en-PH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PH" sz="2400" i="1" dirty="0">
                          <a:latin typeface="Cambria Math" panose="02040503050406030204" pitchFamily="18" charset="0"/>
                        </a:rPr>
                        <m:t>=0.3086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F1C348-79F9-4A38-9968-96C03C8F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08" y="4914778"/>
                <a:ext cx="11139329" cy="79367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C711B19C-FB22-D29F-6FB6-9EE5BDDDDC7D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Average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3FBB1AFD-375A-C998-FE9C-D5CF9964A87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6586312"/>
                  </p:ext>
                </p:extLst>
              </p:nvPr>
            </p:nvGraphicFramePr>
            <p:xfrm>
              <a:off x="838199" y="1325880"/>
              <a:ext cx="10515600" cy="32156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2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25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25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25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5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b="1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𝒍𝒐𝒔𝒔</m:t>
                                    </m:r>
                                  </m:e>
                                  <m:sub>
                                    <m:r>
                                      <a:rPr lang="en-PH" sz="25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3FBB1AFD-375A-C998-FE9C-D5CF9964A87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6586312"/>
                  </p:ext>
                </p:extLst>
              </p:nvPr>
            </p:nvGraphicFramePr>
            <p:xfrm>
              <a:off x="838199" y="1325880"/>
              <a:ext cx="10515600" cy="32156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970" r="-402174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561" t="-5970" r="-299281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725" t="-5970" r="-201449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725" t="-5970" r="-101449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725" t="-5970" r="-1449" b="-2970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F8A64EA-5D2A-6221-42B2-D9399F1AB3BB}"/>
              </a:ext>
            </a:extLst>
          </p:cNvPr>
          <p:cNvSpPr/>
          <p:nvPr/>
        </p:nvSpPr>
        <p:spPr>
          <a:xfrm>
            <a:off x="9611831" y="2169042"/>
            <a:ext cx="1741967" cy="2372478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C1900-44E3-7874-891B-AE3770B57CB8}"/>
              </a:ext>
            </a:extLst>
          </p:cNvPr>
          <p:cNvSpPr/>
          <p:nvPr/>
        </p:nvSpPr>
        <p:spPr>
          <a:xfrm>
            <a:off x="10684464" y="5141705"/>
            <a:ext cx="1005243" cy="39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90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184C-7D4C-9E56-F192-284784F0D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666EF6-3A72-4027-0F57-04C608DD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DC21DB-E590-1147-045B-097013A4258F}"/>
              </a:ext>
            </a:extLst>
          </p:cNvPr>
          <p:cNvSpPr txBox="1"/>
          <p:nvPr/>
        </p:nvSpPr>
        <p:spPr>
          <a:xfrm>
            <a:off x="336967" y="2459504"/>
            <a:ext cx="11518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5:</a:t>
            </a:r>
          </a:p>
          <a:p>
            <a:pPr algn="ctr"/>
            <a:r>
              <a:rPr lang="en-US" sz="6000" dirty="0"/>
              <a:t>Find the optimal slope and intercept</a:t>
            </a:r>
          </a:p>
        </p:txBody>
      </p:sp>
    </p:spTree>
    <p:extLst>
      <p:ext uri="{BB962C8B-B14F-4D97-AF65-F5344CB8AC3E}">
        <p14:creationId xmlns:p14="http://schemas.microsoft.com/office/powerpoint/2010/main" val="3409820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705B65-93C8-58DF-7D54-CEEB0F9B26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1015134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500" b="1" dirty="0"/>
                  <a:t>Find the derivative of loss </a:t>
                </a:r>
                <a:r>
                  <a:rPr lang="en-US" sz="4500" b="1" dirty="0" err="1"/>
                  <a:t>w.r.t.</a:t>
                </a:r>
                <a:r>
                  <a:rPr lang="en-US" sz="4500" b="1" dirty="0"/>
                  <a:t> to intercept </a:t>
                </a:r>
                <a14:m>
                  <m:oMath xmlns:m="http://schemas.openxmlformats.org/officeDocument/2006/math">
                    <m:r>
                      <a:rPr lang="en-GB" sz="45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500" b="1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705B65-93C8-58DF-7D54-CEEB0F9B2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1015134" cy="1325563"/>
              </a:xfrm>
              <a:blipFill>
                <a:blip r:embed="rId2"/>
                <a:stretch>
                  <a:fillRect l="-2186"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74FE9-85C7-F2D4-C566-2A3287E5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6F6B2D-2094-8D29-18EF-2D18D52BDE06}"/>
                  </a:ext>
                </a:extLst>
              </p:cNvPr>
              <p:cNvSpPr txBox="1"/>
              <p:nvPr/>
            </p:nvSpPr>
            <p:spPr>
              <a:xfrm>
                <a:off x="1170907" y="3809760"/>
                <a:ext cx="985018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To find the optimal value for the intercept, we need to find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intercept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 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6F6B2D-2094-8D29-18EF-2D18D52BD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7" y="3809760"/>
                <a:ext cx="9850186" cy="1015663"/>
              </a:xfrm>
              <a:prstGeom prst="rect">
                <a:avLst/>
              </a:prstGeom>
              <a:blipFill>
                <a:blip r:embed="rId3"/>
                <a:stretch>
                  <a:fillRect l="-1418" t="-7407" r="-2191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863256-5029-C0DD-520A-194FD43CD606}"/>
                  </a:ext>
                </a:extLst>
              </p:cNvPr>
              <p:cNvSpPr txBox="1"/>
              <p:nvPr/>
            </p:nvSpPr>
            <p:spPr>
              <a:xfrm>
                <a:off x="4038600" y="2079001"/>
                <a:ext cx="4114800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863256-5029-C0DD-520A-194FD43CD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079001"/>
                <a:ext cx="4114800" cy="969240"/>
              </a:xfrm>
              <a:prstGeom prst="rect">
                <a:avLst/>
              </a:prstGeom>
              <a:blipFill>
                <a:blip r:embed="rId4"/>
                <a:stretch>
                  <a:fillRect t="-2564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420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F911-467E-4E2D-DA46-06A0B9C6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3055E8-2EB7-DA67-825F-1D5C11F50D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1049001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500" b="1" dirty="0"/>
                  <a:t>Find the derivative of loss </a:t>
                </a:r>
                <a:r>
                  <a:rPr lang="en-US" sz="4500" b="1" dirty="0" err="1"/>
                  <a:t>w.r.t.</a:t>
                </a:r>
                <a:r>
                  <a:rPr lang="en-US" sz="4500" b="1" dirty="0"/>
                  <a:t> to intercept </a:t>
                </a:r>
                <a14:m>
                  <m:oMath xmlns:m="http://schemas.openxmlformats.org/officeDocument/2006/math">
                    <m:r>
                      <a:rPr lang="en-GB" sz="45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500" b="1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3055E8-2EB7-DA67-825F-1D5C11F50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1049001" cy="1325563"/>
              </a:xfrm>
              <a:blipFill>
                <a:blip r:embed="rId2"/>
                <a:stretch>
                  <a:fillRect l="-2179" r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BD3BB-73FC-E01E-B41F-47FDEB58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7DDF31-B3DA-4859-0190-9A527435D990}"/>
                  </a:ext>
                </a:extLst>
              </p:cNvPr>
              <p:cNvSpPr txBox="1"/>
              <p:nvPr/>
            </p:nvSpPr>
            <p:spPr>
              <a:xfrm>
                <a:off x="1170906" y="3809760"/>
                <a:ext cx="1026755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The chain-rule states that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GB" sz="3000" dirty="0"/>
                  <a:t> with respect to the intercept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is the product of these derivatives</a:t>
                </a:r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7DDF31-B3DA-4859-0190-9A527435D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6" y="3809760"/>
                <a:ext cx="10267559" cy="1015663"/>
              </a:xfrm>
              <a:prstGeom prst="rect">
                <a:avLst/>
              </a:prstGeom>
              <a:blipFill>
                <a:blip r:embed="rId3"/>
                <a:stretch>
                  <a:fillRect l="-1360" t="-7407" r="-1112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56F3D-8EF7-030F-EA9A-5A5DC68D1CD4}"/>
                  </a:ext>
                </a:extLst>
              </p:cNvPr>
              <p:cNvSpPr txBox="1"/>
              <p:nvPr/>
            </p:nvSpPr>
            <p:spPr>
              <a:xfrm>
                <a:off x="3618800" y="2120903"/>
                <a:ext cx="1820333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56F3D-8EF7-030F-EA9A-5A5DC68D1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800" y="2120903"/>
                <a:ext cx="1820333" cy="969240"/>
              </a:xfrm>
              <a:prstGeom prst="rect">
                <a:avLst/>
              </a:prstGeom>
              <a:blipFill>
                <a:blip r:embed="rId4"/>
                <a:stretch>
                  <a:fillRect l="-2083" t="-3896" r="-4167" b="-2207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17491-FDEC-A172-0582-A59FEA64CE8F}"/>
                  </a:ext>
                </a:extLst>
              </p:cNvPr>
              <p:cNvSpPr txBox="1"/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17491-FDEC-A172-0582-A59FEA64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 t="-1163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4ADDA-42A4-8DF3-00FA-00C2100C7DD3}"/>
                  </a:ext>
                </a:extLst>
              </p:cNvPr>
              <p:cNvSpPr txBox="1"/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4ADDA-42A4-8DF3-00FA-00C2100C7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blipFill>
                <a:blip r:embed="rId6"/>
                <a:stretch>
                  <a:fillRect t="-7500" b="-2125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ADC8A-62F6-91D5-6E67-9AFF03A26ED0}"/>
                  </a:ext>
                </a:extLst>
              </p:cNvPr>
              <p:cNvSpPr txBox="1"/>
              <p:nvPr/>
            </p:nvSpPr>
            <p:spPr>
              <a:xfrm>
                <a:off x="8471626" y="2114876"/>
                <a:ext cx="1248491" cy="9692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ADC8A-62F6-91D5-6E67-9AFF03A26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626" y="2114876"/>
                <a:ext cx="1248491" cy="969240"/>
              </a:xfrm>
              <a:prstGeom prst="rect">
                <a:avLst/>
              </a:prstGeom>
              <a:blipFill>
                <a:blip r:embed="rId7"/>
                <a:stretch>
                  <a:fillRect t="-1250" b="-2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39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81A4B-0BEE-6C1A-317B-B5FE63A2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C572BB-35DC-02DD-527B-A302C3EFCD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1082868" cy="1325563"/>
              </a:xfrm>
            </p:spPr>
            <p:txBody>
              <a:bodyPr>
                <a:noAutofit/>
              </a:bodyPr>
              <a:lstStyle/>
              <a:p>
                <a:r>
                  <a:rPr lang="en-US" sz="4500" b="1" dirty="0"/>
                  <a:t>Find the derivative of loss </a:t>
                </a:r>
                <a:r>
                  <a:rPr lang="en-US" sz="4500" b="1" dirty="0" err="1"/>
                  <a:t>w.r.t.</a:t>
                </a:r>
                <a:r>
                  <a:rPr lang="en-US" sz="4500" b="1" dirty="0"/>
                  <a:t> to intercept </a:t>
                </a:r>
                <a14:m>
                  <m:oMath xmlns:m="http://schemas.openxmlformats.org/officeDocument/2006/math">
                    <m:r>
                      <a:rPr lang="en-GB" sz="45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500" b="1" dirty="0"/>
                  <a:t>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C572BB-35DC-02DD-527B-A302C3EFCD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1082868" cy="1325563"/>
              </a:xfrm>
              <a:blipFill>
                <a:blip r:embed="rId2"/>
                <a:stretch>
                  <a:fillRect l="-2174" r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A0A0A-D17A-123F-C385-45E941249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F4015-0DAA-5A02-69E6-58B583914FB2}"/>
                  </a:ext>
                </a:extLst>
              </p:cNvPr>
              <p:cNvSpPr txBox="1"/>
              <p:nvPr/>
            </p:nvSpPr>
            <p:spPr>
              <a:xfrm>
                <a:off x="4038600" y="2206001"/>
                <a:ext cx="4114800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3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2F4015-0DAA-5A02-69E6-58B583914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206001"/>
                <a:ext cx="4114800" cy="1352678"/>
              </a:xfrm>
              <a:prstGeom prst="rect">
                <a:avLst/>
              </a:prstGeom>
              <a:blipFill>
                <a:blip r:embed="rId3"/>
                <a:stretch>
                  <a:fillRect l="-610" t="-103636" r="-1524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825633C-27E1-3B64-38B2-90C240924A35}"/>
              </a:ext>
            </a:extLst>
          </p:cNvPr>
          <p:cNvSpPr txBox="1"/>
          <p:nvPr/>
        </p:nvSpPr>
        <p:spPr>
          <a:xfrm>
            <a:off x="4209187" y="4073992"/>
            <a:ext cx="37736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dirty="0"/>
              <a:t>Giving us this equation</a:t>
            </a:r>
          </a:p>
        </p:txBody>
      </p:sp>
    </p:spTree>
    <p:extLst>
      <p:ext uri="{BB962C8B-B14F-4D97-AF65-F5344CB8AC3E}">
        <p14:creationId xmlns:p14="http://schemas.microsoft.com/office/powerpoint/2010/main" val="170378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Logistic/Sigmoid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47060-1D72-183C-DFCC-3A8C191B5A4C}"/>
                  </a:ext>
                </a:extLst>
              </p:cNvPr>
              <p:cNvSpPr txBox="1"/>
              <p:nvPr/>
            </p:nvSpPr>
            <p:spPr>
              <a:xfrm>
                <a:off x="2802950" y="1323956"/>
                <a:ext cx="6586098" cy="15838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5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d>
                                <m:dPr>
                                  <m:ctrlPr>
                                    <a:rPr lang="en-US" sz="5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647060-1D72-183C-DFCC-3A8C191B5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950" y="1323956"/>
                <a:ext cx="6586098" cy="1583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C7956-D8B9-0FD2-A999-8BC755C3FD50}"/>
                  </a:ext>
                </a:extLst>
              </p:cNvPr>
              <p:cNvSpPr txBox="1"/>
              <p:nvPr/>
            </p:nvSpPr>
            <p:spPr>
              <a:xfrm>
                <a:off x="1861071" y="3297894"/>
                <a:ext cx="9208548" cy="2397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slope/coefficient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3C7956-D8B9-0FD2-A999-8BC755C3F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1" y="3297894"/>
                <a:ext cx="9208548" cy="2397388"/>
              </a:xfrm>
              <a:prstGeom prst="rect">
                <a:avLst/>
              </a:prstGeom>
              <a:blipFill>
                <a:blip r:embed="rId5"/>
                <a:stretch>
                  <a:fillRect l="-1377" t="-2632" b="-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433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62180-C360-8408-6E0D-8D2124BE8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3D261E-C6FE-F0EE-2E8A-6257BA6F3C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3D261E-C6FE-F0EE-2E8A-6257BA6F3C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12047A-890C-D369-D446-5E6D5291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9CB18B-7B6F-455E-F5AB-BA6122C17DE1}"/>
                  </a:ext>
                </a:extLst>
              </p:cNvPr>
              <p:cNvSpPr txBox="1"/>
              <p:nvPr/>
            </p:nvSpPr>
            <p:spPr>
              <a:xfrm>
                <a:off x="1170907" y="3809760"/>
                <a:ext cx="9850186" cy="1065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To find the optimal value for the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dirty="0"/>
                  <a:t>, we need to find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intercept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9CB18B-7B6F-455E-F5AB-BA6122C17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7" y="3809760"/>
                <a:ext cx="9850186" cy="1065869"/>
              </a:xfrm>
              <a:prstGeom prst="rect">
                <a:avLst/>
              </a:prstGeom>
              <a:blipFill>
                <a:blip r:embed="rId3"/>
                <a:stretch>
                  <a:fillRect l="-14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C66423-E252-4981-5913-9AEA826917F6}"/>
                  </a:ext>
                </a:extLst>
              </p:cNvPr>
              <p:cNvSpPr txBox="1"/>
              <p:nvPr/>
            </p:nvSpPr>
            <p:spPr>
              <a:xfrm>
                <a:off x="4038600" y="2079001"/>
                <a:ext cx="4114800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C66423-E252-4981-5913-9AEA8269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079001"/>
                <a:ext cx="4114800" cy="1044773"/>
              </a:xfrm>
              <a:prstGeom prst="rect">
                <a:avLst/>
              </a:prstGeom>
              <a:blipFill>
                <a:blip r:embed="rId4"/>
                <a:stretch>
                  <a:fillRect t="-2410" b="-1566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6FA5C-2BAA-7AA8-1466-F6911EDC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F757F-CB7E-13FE-4043-9FF65D3092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6F757F-CB7E-13FE-4043-9FF65D309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4C7AC6-7F26-2A11-E2CD-F5DEB77C8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502A13-7CE2-2345-2BC9-F463D112B14A}"/>
                  </a:ext>
                </a:extLst>
              </p:cNvPr>
              <p:cNvSpPr txBox="1"/>
              <p:nvPr/>
            </p:nvSpPr>
            <p:spPr>
              <a:xfrm>
                <a:off x="1170906" y="3809760"/>
                <a:ext cx="10267559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The chain-rule states that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GB" sz="3000" dirty="0"/>
                  <a:t> with respect to the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is the product of these derivatives</a:t>
                </a:r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7502A13-7CE2-2345-2BC9-F463D112B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6" y="3809760"/>
                <a:ext cx="10267559" cy="1035092"/>
              </a:xfrm>
              <a:prstGeom prst="rect">
                <a:avLst/>
              </a:prstGeom>
              <a:blipFill>
                <a:blip r:embed="rId3"/>
                <a:stretch>
                  <a:fillRect l="-1360" t="-7317" r="-111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D4F57-30EE-003B-423F-F7D1839BE136}"/>
                  </a:ext>
                </a:extLst>
              </p:cNvPr>
              <p:cNvSpPr txBox="1"/>
              <p:nvPr/>
            </p:nvSpPr>
            <p:spPr>
              <a:xfrm>
                <a:off x="3618800" y="2120903"/>
                <a:ext cx="1820333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D4F57-30EE-003B-423F-F7D1839B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800" y="2120903"/>
                <a:ext cx="1820333" cy="1044773"/>
              </a:xfrm>
              <a:prstGeom prst="rect">
                <a:avLst/>
              </a:prstGeom>
              <a:blipFill>
                <a:blip r:embed="rId4"/>
                <a:stretch>
                  <a:fillRect l="-2083" t="-3614" r="-4167" b="-1204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AA6F4-45C0-8174-2B89-DDCA2C043CE1}"/>
                  </a:ext>
                </a:extLst>
              </p:cNvPr>
              <p:cNvSpPr txBox="1"/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4AA6F4-45C0-8174-2B89-DDCA2C04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 t="-1163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0CBD-FEE5-5B49-90A6-FA400090094B}"/>
                  </a:ext>
                </a:extLst>
              </p:cNvPr>
              <p:cNvSpPr txBox="1"/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400CBD-FEE5-5B49-90A6-FA4000900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blipFill>
                <a:blip r:embed="rId6"/>
                <a:stretch>
                  <a:fillRect t="-7500" b="-2125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9DB750-86C1-0158-2D72-E6568E9F5E97}"/>
                  </a:ext>
                </a:extLst>
              </p:cNvPr>
              <p:cNvSpPr txBox="1"/>
              <p:nvPr/>
            </p:nvSpPr>
            <p:spPr>
              <a:xfrm>
                <a:off x="8471626" y="2114876"/>
                <a:ext cx="1442841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59DB750-86C1-0158-2D72-E6568E9F5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626" y="2114876"/>
                <a:ext cx="1442841" cy="1044773"/>
              </a:xfrm>
              <a:prstGeom prst="rect">
                <a:avLst/>
              </a:prstGeom>
              <a:blipFill>
                <a:blip r:embed="rId7"/>
                <a:stretch>
                  <a:fillRect t="-1163" b="-127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80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0621-3839-A83D-0CBB-75E3624D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D9D990-5BE0-58C7-EE56-98558E61A6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D9D990-5BE0-58C7-EE56-98558E61A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618C8-4611-8926-567D-AD968A24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E54DD1-37C2-0791-D81D-B27DD2E9E724}"/>
                  </a:ext>
                </a:extLst>
              </p:cNvPr>
              <p:cNvSpPr txBox="1"/>
              <p:nvPr/>
            </p:nvSpPr>
            <p:spPr>
              <a:xfrm>
                <a:off x="3606799" y="2206001"/>
                <a:ext cx="5376333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2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 dirty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E54DD1-37C2-0791-D81D-B27DD2E9E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99" y="2206001"/>
                <a:ext cx="5376333" cy="1352678"/>
              </a:xfrm>
              <a:prstGeom prst="rect">
                <a:avLst/>
              </a:prstGeom>
              <a:blipFill>
                <a:blip r:embed="rId3"/>
                <a:stretch>
                  <a:fillRect t="-103636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9680DE6-8C8A-36E6-90FC-C7AF49BF2C59}"/>
              </a:ext>
            </a:extLst>
          </p:cNvPr>
          <p:cNvSpPr txBox="1"/>
          <p:nvPr/>
        </p:nvSpPr>
        <p:spPr>
          <a:xfrm>
            <a:off x="4209187" y="4073992"/>
            <a:ext cx="37736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dirty="0"/>
              <a:t>Giving us this equation</a:t>
            </a:r>
          </a:p>
        </p:txBody>
      </p:sp>
    </p:spTree>
    <p:extLst>
      <p:ext uri="{BB962C8B-B14F-4D97-AF65-F5344CB8AC3E}">
        <p14:creationId xmlns:p14="http://schemas.microsoft.com/office/powerpoint/2010/main" val="2383817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A520-E92F-CD3E-78E9-89C1AC18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41BFE5-929C-5A74-52F6-1A977EBD749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41BFE5-929C-5A74-52F6-1A977EBD7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A7DB4-73F0-FB84-E685-115D9EB6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16BF7-7729-14AE-51A4-D9E013290100}"/>
                  </a:ext>
                </a:extLst>
              </p:cNvPr>
              <p:cNvSpPr txBox="1"/>
              <p:nvPr/>
            </p:nvSpPr>
            <p:spPr>
              <a:xfrm>
                <a:off x="1170907" y="3809760"/>
                <a:ext cx="9850186" cy="1065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To find the optimal value for the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PH" sz="3000" dirty="0"/>
                  <a:t>, we need to find the derivative of the </a:t>
                </a:r>
                <a14:m>
                  <m:oMath xmlns:m="http://schemas.openxmlformats.org/officeDocument/2006/math">
                    <m:r>
                      <a:rPr lang="en-PH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PH" sz="3000" dirty="0"/>
                  <a:t> with respect to the intercept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2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16BF7-7729-14AE-51A4-D9E013290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7" y="3809760"/>
                <a:ext cx="9850186" cy="1065869"/>
              </a:xfrm>
              <a:prstGeom prst="rect">
                <a:avLst/>
              </a:prstGeom>
              <a:blipFill>
                <a:blip r:embed="rId3"/>
                <a:stretch>
                  <a:fillRect l="-14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E8CD8-DED5-D0C4-5CBE-8DFE2F16E9C9}"/>
                  </a:ext>
                </a:extLst>
              </p:cNvPr>
              <p:cNvSpPr txBox="1"/>
              <p:nvPr/>
            </p:nvSpPr>
            <p:spPr>
              <a:xfrm>
                <a:off x="4038600" y="2079001"/>
                <a:ext cx="4114800" cy="105644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2E8CD8-DED5-D0C4-5CBE-8DFE2F16E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079001"/>
                <a:ext cx="4114800" cy="1056443"/>
              </a:xfrm>
              <a:prstGeom prst="rect">
                <a:avLst/>
              </a:prstGeom>
              <a:blipFill>
                <a:blip r:embed="rId4"/>
                <a:stretch>
                  <a:fillRect t="-2381" b="-1428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7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1C940-6747-40E3-CD4F-176CACA6A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ABC6E1-FA72-171A-39C3-CC9ADEDE96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ABC6E1-FA72-171A-39C3-CC9ADEDE9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F9FD1-E633-4ADD-838F-BBD45FA3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B80E5-2226-31D7-F62B-CDADA6A544F9}"/>
                  </a:ext>
                </a:extLst>
              </p:cNvPr>
              <p:cNvSpPr txBox="1"/>
              <p:nvPr/>
            </p:nvSpPr>
            <p:spPr>
              <a:xfrm>
                <a:off x="1170906" y="3809760"/>
                <a:ext cx="10267559" cy="1035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The chain-rule states that the derivative of the </a:t>
                </a: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𝒍</m:t>
                    </m:r>
                    <m:r>
                      <a:rPr lang="en-GB" sz="3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𝒐𝒔𝒔</m:t>
                    </m:r>
                  </m:oMath>
                </a14:m>
                <a:r>
                  <a:rPr lang="en-GB" sz="3000" dirty="0"/>
                  <a:t> with respect to the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is the product of these derivatives</a:t>
                </a:r>
                <a:endParaRPr lang="en-PH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6B80E5-2226-31D7-F62B-CDADA6A54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906" y="3809760"/>
                <a:ext cx="10267559" cy="1035092"/>
              </a:xfrm>
              <a:prstGeom prst="rect">
                <a:avLst/>
              </a:prstGeom>
              <a:blipFill>
                <a:blip r:embed="rId3"/>
                <a:stretch>
                  <a:fillRect l="-1360" t="-7317" r="-111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3C331-7D74-0F2E-EC6B-075632748744}"/>
                  </a:ext>
                </a:extLst>
              </p:cNvPr>
              <p:cNvSpPr txBox="1"/>
              <p:nvPr/>
            </p:nvSpPr>
            <p:spPr>
              <a:xfrm>
                <a:off x="3618800" y="2120903"/>
                <a:ext cx="1820333" cy="104477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E03C331-7D74-0F2E-EC6B-07563274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800" y="2120903"/>
                <a:ext cx="1820333" cy="1044773"/>
              </a:xfrm>
              <a:prstGeom prst="rect">
                <a:avLst/>
              </a:prstGeom>
              <a:blipFill>
                <a:blip r:embed="rId4"/>
                <a:stretch>
                  <a:fillRect l="-2083" t="-3614" r="-4167" b="-1204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E7613D-DBBE-947B-70E6-B76ACADDA97D}"/>
                  </a:ext>
                </a:extLst>
              </p:cNvPr>
              <p:cNvSpPr txBox="1"/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E7613D-DBBE-947B-70E6-B76ACADD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56" y="2079001"/>
                <a:ext cx="1675687" cy="1047018"/>
              </a:xfrm>
              <a:prstGeom prst="rect">
                <a:avLst/>
              </a:prstGeom>
              <a:blipFill>
                <a:blip r:embed="rId5"/>
                <a:stretch>
                  <a:fillRect t="-1163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322A3-1E72-7551-D630-58A174F4EDA5}"/>
                  </a:ext>
                </a:extLst>
              </p:cNvPr>
              <p:cNvSpPr txBox="1"/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C322A3-1E72-7551-D630-58A174F4E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489" y="2114876"/>
                <a:ext cx="1248491" cy="975267"/>
              </a:xfrm>
              <a:prstGeom prst="rect">
                <a:avLst/>
              </a:prstGeom>
              <a:blipFill>
                <a:blip r:embed="rId6"/>
                <a:stretch>
                  <a:fillRect t="-7500" b="-2125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5D43BA-D4D3-9EAE-3DF8-231264189189}"/>
                  </a:ext>
                </a:extLst>
              </p:cNvPr>
              <p:cNvSpPr txBox="1"/>
              <p:nvPr/>
            </p:nvSpPr>
            <p:spPr>
              <a:xfrm>
                <a:off x="8471626" y="2114876"/>
                <a:ext cx="1442841" cy="105644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2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5D43BA-D4D3-9EAE-3DF8-23126418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626" y="2114876"/>
                <a:ext cx="1442841" cy="1056443"/>
              </a:xfrm>
              <a:prstGeom prst="rect">
                <a:avLst/>
              </a:prstGeom>
              <a:blipFill>
                <a:blip r:embed="rId7"/>
                <a:stretch>
                  <a:fillRect t="-1149" b="-1149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06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1BD46-A0EE-C276-BDAE-330BCBBB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1167B-D950-46F5-7983-8767EF34A6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</p:spPr>
            <p:txBody>
              <a:bodyPr/>
              <a:lstStyle/>
              <a:p>
                <a:r>
                  <a:rPr lang="en-US" b="1" dirty="0"/>
                  <a:t>Find the derivative of loss </a:t>
                </a:r>
                <a:r>
                  <a:rPr lang="en-US" b="1" dirty="0" err="1"/>
                  <a:t>w.r.t.</a:t>
                </a:r>
                <a:r>
                  <a:rPr lang="en-US" b="1" dirty="0"/>
                  <a:t> to slope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44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44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21167B-D950-46F5-7983-8767EF34A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5"/>
                <a:ext cx="10600267" cy="1325563"/>
              </a:xfrm>
              <a:blipFill>
                <a:blip r:embed="rId2"/>
                <a:stretch>
                  <a:fillRect l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F8313-98A4-0763-C0F5-C7DF64C9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DB166F-7749-FA2C-05C7-32E23BDB4700}"/>
                  </a:ext>
                </a:extLst>
              </p:cNvPr>
              <p:cNvSpPr txBox="1"/>
              <p:nvPr/>
            </p:nvSpPr>
            <p:spPr>
              <a:xfrm>
                <a:off x="3606799" y="2206001"/>
                <a:ext cx="5376333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2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200" b="1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2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DB166F-7749-FA2C-05C7-32E23BDB4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799" y="2206001"/>
                <a:ext cx="5376333" cy="1352678"/>
              </a:xfrm>
              <a:prstGeom prst="rect">
                <a:avLst/>
              </a:prstGeom>
              <a:blipFill>
                <a:blip r:embed="rId3"/>
                <a:stretch>
                  <a:fillRect t="-103636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17BDE5-1848-B8B2-E53B-870580BA8684}"/>
              </a:ext>
            </a:extLst>
          </p:cNvPr>
          <p:cNvSpPr txBox="1"/>
          <p:nvPr/>
        </p:nvSpPr>
        <p:spPr>
          <a:xfrm>
            <a:off x="4209187" y="4073992"/>
            <a:ext cx="377362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dirty="0"/>
              <a:t>Giving us this equation</a:t>
            </a:r>
          </a:p>
        </p:txBody>
      </p:sp>
    </p:spTree>
    <p:extLst>
      <p:ext uri="{BB962C8B-B14F-4D97-AF65-F5344CB8AC3E}">
        <p14:creationId xmlns:p14="http://schemas.microsoft.com/office/powerpoint/2010/main" val="1887411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8274D-07C5-34B5-1C5D-7FF8A7E0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D40D-C2D0-86B7-A4FC-7B1747495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Derivatives for Gradient Descent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8C618-2BF1-979B-02C8-BB12C3E7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A9E293-1E53-E577-2178-610A79F313C0}"/>
                  </a:ext>
                </a:extLst>
              </p:cNvPr>
              <p:cNvSpPr txBox="1"/>
              <p:nvPr/>
            </p:nvSpPr>
            <p:spPr>
              <a:xfrm>
                <a:off x="838200" y="1794417"/>
                <a:ext cx="4631265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3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A9E293-1E53-E577-2178-610A79F3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417"/>
                <a:ext cx="4631265" cy="1352678"/>
              </a:xfrm>
              <a:prstGeom prst="rect">
                <a:avLst/>
              </a:prstGeom>
              <a:blipFill>
                <a:blip r:embed="rId2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497141-5329-A4B8-85A6-A66764080A34}"/>
                  </a:ext>
                </a:extLst>
              </p:cNvPr>
              <p:cNvSpPr txBox="1"/>
              <p:nvPr/>
            </p:nvSpPr>
            <p:spPr>
              <a:xfrm>
                <a:off x="6375400" y="1794417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6497141-5329-A4B8-85A6-A66764080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0" y="1794417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7F8E2-A3EE-5061-D326-CC9A6823485D}"/>
                  </a:ext>
                </a:extLst>
              </p:cNvPr>
              <p:cNvSpPr txBox="1"/>
              <p:nvPr/>
            </p:nvSpPr>
            <p:spPr>
              <a:xfrm>
                <a:off x="6375398" y="3547264"/>
                <a:ext cx="5576988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E7F8E2-A3EE-5061-D326-CC9A68234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8" y="3547264"/>
                <a:ext cx="5576988" cy="1352678"/>
              </a:xfrm>
              <a:prstGeom prst="rect">
                <a:avLst/>
              </a:prstGeom>
              <a:blipFill>
                <a:blip r:embed="rId4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A3B8BD-E492-43E8-B18D-B9871BABF7A7}"/>
                  </a:ext>
                </a:extLst>
              </p:cNvPr>
              <p:cNvSpPr txBox="1"/>
              <p:nvPr/>
            </p:nvSpPr>
            <p:spPr>
              <a:xfrm>
                <a:off x="962220" y="5120314"/>
                <a:ext cx="1026755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We now have the derivatives for loss </a:t>
                </a:r>
                <a14:m>
                  <m:oMath xmlns:m="http://schemas.openxmlformats.org/officeDocument/2006/math">
                    <m:r>
                      <a:rPr lang="en-GB" sz="3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000" dirty="0"/>
                  <a:t> with respect to intercept and loss with respect to the slopes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0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3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3000" dirty="0"/>
                  <a:t> </a:t>
                </a:r>
                <a:endParaRPr lang="en-PH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A3B8BD-E492-43E8-B18D-B9871BABF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20" y="5120314"/>
                <a:ext cx="10267559" cy="1015663"/>
              </a:xfrm>
              <a:prstGeom prst="rect">
                <a:avLst/>
              </a:prstGeom>
              <a:blipFill>
                <a:blip r:embed="rId5"/>
                <a:stretch>
                  <a:fillRect l="-1358" t="-7407" r="-123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630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D8CC5-B003-C0DC-067A-3D655DD32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B110-72EF-B7AB-5052-F55B0A69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Derivatives for Gradient Descent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7BD694-E880-9886-3058-D561FB53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04A72B-5B5D-A257-73F0-117DAD94C53E}"/>
                  </a:ext>
                </a:extLst>
              </p:cNvPr>
              <p:cNvSpPr txBox="1"/>
              <p:nvPr/>
            </p:nvSpPr>
            <p:spPr>
              <a:xfrm>
                <a:off x="838200" y="1794417"/>
                <a:ext cx="4631265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3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04A72B-5B5D-A257-73F0-117DAD94C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94417"/>
                <a:ext cx="4631265" cy="1352678"/>
              </a:xfrm>
              <a:prstGeom prst="rect">
                <a:avLst/>
              </a:prstGeom>
              <a:blipFill>
                <a:blip r:embed="rId2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3C6A1-AAAC-3894-E0AF-B3B951770A92}"/>
                  </a:ext>
                </a:extLst>
              </p:cNvPr>
              <p:cNvSpPr txBox="1"/>
              <p:nvPr/>
            </p:nvSpPr>
            <p:spPr>
              <a:xfrm>
                <a:off x="6375400" y="1794417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23C6A1-AAAC-3894-E0AF-B3B951770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0" y="1794417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D36A6C-119D-E322-C38F-95875BFAB961}"/>
                  </a:ext>
                </a:extLst>
              </p:cNvPr>
              <p:cNvSpPr txBox="1"/>
              <p:nvPr/>
            </p:nvSpPr>
            <p:spPr>
              <a:xfrm>
                <a:off x="6375398" y="3547264"/>
                <a:ext cx="5576988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D36A6C-119D-E322-C38F-95875BFAB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98" y="3547264"/>
                <a:ext cx="5576988" cy="1352678"/>
              </a:xfrm>
              <a:prstGeom prst="rect">
                <a:avLst/>
              </a:prstGeom>
              <a:blipFill>
                <a:blip r:embed="rId4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7ED4A2-A475-DED6-F961-39DAA1BDFB7E}"/>
                  </a:ext>
                </a:extLst>
              </p:cNvPr>
              <p:cNvSpPr txBox="1"/>
              <p:nvPr/>
            </p:nvSpPr>
            <p:spPr>
              <a:xfrm>
                <a:off x="962220" y="5120314"/>
                <a:ext cx="1026755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We can now use gradient descent to find the optimal value for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000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PH" sz="3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7ED4A2-A475-DED6-F961-39DAA1BDF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20" y="5120314"/>
                <a:ext cx="10267559" cy="1015663"/>
              </a:xfrm>
              <a:prstGeom prst="rect">
                <a:avLst/>
              </a:prstGeom>
              <a:blipFill>
                <a:blip r:embed="rId5"/>
                <a:stretch>
                  <a:fillRect l="-1358" t="-7407" r="-2346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818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DDEF6-C3CB-52F4-3455-398F229C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2B33-DFAA-55AB-1C59-B4E94253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DBAED-83A6-0090-5C58-58AB2A04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FBD78-730E-7D67-7060-AA1D45F1FE4C}"/>
                  </a:ext>
                </a:extLst>
              </p:cNvPr>
              <p:cNvSpPr txBox="1"/>
              <p:nvPr/>
            </p:nvSpPr>
            <p:spPr>
              <a:xfrm>
                <a:off x="3780366" y="2752661"/>
                <a:ext cx="4631265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3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AFBD78-730E-7D67-7060-AA1D45F1F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66" y="2752661"/>
                <a:ext cx="4631265" cy="1352678"/>
              </a:xfrm>
              <a:prstGeom prst="rect">
                <a:avLst/>
              </a:prstGeom>
              <a:blipFill>
                <a:blip r:embed="rId2"/>
                <a:stretch>
                  <a:fillRect t="-103636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A7C83-B771-455E-2116-E8A50B292816}"/>
                  </a:ext>
                </a:extLst>
              </p:cNvPr>
              <p:cNvSpPr txBox="1"/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Let us start finding the optimal value for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C1A7C83-B771-455E-2116-E8A50B292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blipFill>
                <a:blip r:embed="rId3"/>
                <a:stretch>
                  <a:fillRect l="-2273" t="-13636" r="-189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4751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93D14-BC30-AD38-8D66-9B65EA1BB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FB0-0F2E-F622-01D7-CAC8653E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A1ADF-7B20-A281-A279-C16A9793E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ACDF8D-1700-BCDF-3109-2C495B37BD23}"/>
                  </a:ext>
                </a:extLst>
              </p:cNvPr>
              <p:cNvSpPr txBox="1"/>
              <p:nvPr/>
            </p:nvSpPr>
            <p:spPr>
              <a:xfrm>
                <a:off x="3780366" y="2752661"/>
                <a:ext cx="4631265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3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ACDF8D-1700-BCDF-3109-2C495B37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66" y="2752661"/>
                <a:ext cx="4631265" cy="1352678"/>
              </a:xfrm>
              <a:prstGeom prst="rect">
                <a:avLst/>
              </a:prstGeom>
              <a:blipFill>
                <a:blip r:embed="rId2"/>
                <a:stretch>
                  <a:fillRect t="-103636" b="-16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7E1BB-6CFB-8679-2CB0-4092FEF0359D}"/>
                  </a:ext>
                </a:extLst>
              </p:cNvPr>
              <p:cNvSpPr txBox="1"/>
              <p:nvPr/>
            </p:nvSpPr>
            <p:spPr>
              <a:xfrm>
                <a:off x="1058333" y="4676846"/>
                <a:ext cx="108373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According to the formula, to find the optimal value for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, we must get the difference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0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and</a:t>
                </a:r>
                <a:r>
                  <a:rPr lang="en-PH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 and get the average.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7E1BB-6CFB-8679-2CB0-4092FEF0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3" y="4676846"/>
                <a:ext cx="10837334" cy="1015663"/>
              </a:xfrm>
              <a:prstGeom prst="rect">
                <a:avLst/>
              </a:prstGeom>
              <a:blipFill>
                <a:blip r:embed="rId3"/>
                <a:stretch>
                  <a:fillRect l="-1288" t="-7407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80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E18-4CE5-97B8-65EC-02A021AF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H" sz="4100" b="1" dirty="0"/>
              <a:t>Example: Predicting if a Student will Pass or fail</a:t>
            </a:r>
            <a:endParaRPr lang="en-PH" sz="4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5437A25-5225-8A3A-9330-ADC861B766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8794337"/>
                  </p:ext>
                </p:extLst>
              </p:nvPr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1" dirty="0">
                              <a:solidFill>
                                <a:srgbClr val="00B050"/>
                              </a:solidFill>
                            </a:rPr>
                            <a:t>Pass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PH" sz="30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30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3000" b="1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B5437A25-5225-8A3A-9330-ADC861B7665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58794337"/>
                  </p:ext>
                </p:extLst>
              </p:nvPr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483" t="-6329" r="-200966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483" t="-6329" r="-100966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483" t="-6329" r="-966" b="-2936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D8C6D-DB2F-2861-E743-114601FE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3995846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2BC9-A44F-44B2-350A-B05605E35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BE34-5936-C941-350C-554E3B59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2667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7DC6EBE7-1776-3334-CF2D-D90DA00976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36192825"/>
                  </p:ext>
                </p:extLst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7DC6EBE7-1776-3334-CF2D-D90DA009761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36192825"/>
                  </p:ext>
                </p:extLst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25" t="-10811" r="-4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25" t="-10811" r="-3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0811" r="-2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0811" r="-1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0811" r="-1449" b="-4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20588" r="-2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20588" r="-1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20588" r="-1449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220588" r="-2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220588" r="-1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220588" r="-1449" b="-3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320588" r="-2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320588" r="-1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320588" r="-1449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433333" r="-2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433333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433333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517647" r="-2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517647" r="-1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517647" r="-1449" b="-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FE538-3CD5-ECA0-8C2E-49B20BB1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618443-575D-6D1A-B2DD-275111CEA5A3}"/>
              </a:ext>
            </a:extLst>
          </p:cNvPr>
          <p:cNvSpPr/>
          <p:nvPr/>
        </p:nvSpPr>
        <p:spPr>
          <a:xfrm>
            <a:off x="9618134" y="2514600"/>
            <a:ext cx="1735666" cy="215646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8E54D-B3E2-1B83-1DF8-00913EB4B95D}"/>
                  </a:ext>
                </a:extLst>
              </p:cNvPr>
              <p:cNvSpPr txBox="1"/>
              <p:nvPr/>
            </p:nvSpPr>
            <p:spPr>
              <a:xfrm>
                <a:off x="1270000" y="5025919"/>
                <a:ext cx="10151534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we must get the difference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0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and</a:t>
                </a:r>
                <a:r>
                  <a:rPr lang="en-PH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 for each row.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98E54D-B3E2-1B83-1DF8-00913EB4B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5025919"/>
                <a:ext cx="10151534" cy="553998"/>
              </a:xfrm>
              <a:prstGeom prst="rect">
                <a:avLst/>
              </a:prstGeom>
              <a:blipFill>
                <a:blip r:embed="rId3"/>
                <a:stretch>
                  <a:fillRect l="-1373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942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6F307-6CDD-494D-BC4B-87966513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DEF1E-831F-393F-8BAC-8A67E55E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65F47CE-6E1F-38AF-923F-D70F76C2500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65F47CE-6E1F-38AF-923F-D70F76C2500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25" t="-10811" r="-4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25" t="-10811" r="-3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0811" r="-2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0811" r="-1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0811" r="-1449" b="-4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20588" r="-2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20588" r="-1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20588" r="-1449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220588" r="-2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220588" r="-1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220588" r="-1449" b="-3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320588" r="-2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320588" r="-1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320588" r="-1449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433333" r="-2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433333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433333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517647" r="-2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517647" r="-1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517647" r="-1449" b="-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29075-6517-8989-C393-5C7FB43B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19042-5C6B-50E0-B590-A2B7BE8FDD14}"/>
              </a:ext>
            </a:extLst>
          </p:cNvPr>
          <p:cNvSpPr/>
          <p:nvPr/>
        </p:nvSpPr>
        <p:spPr>
          <a:xfrm>
            <a:off x="9618134" y="2514600"/>
            <a:ext cx="1735666" cy="215646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6CFD9-822C-54AA-1BEA-D0FC0370A24A}"/>
              </a:ext>
            </a:extLst>
          </p:cNvPr>
          <p:cNvSpPr txBox="1"/>
          <p:nvPr/>
        </p:nvSpPr>
        <p:spPr>
          <a:xfrm>
            <a:off x="5016499" y="5475094"/>
            <a:ext cx="2159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Get the sum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9334A-E970-21D5-30E3-52A8BAC65EF9}"/>
                  </a:ext>
                </a:extLst>
              </p:cNvPr>
              <p:cNvSpPr txBox="1"/>
              <p:nvPr/>
            </p:nvSpPr>
            <p:spPr>
              <a:xfrm>
                <a:off x="8991601" y="4801629"/>
                <a:ext cx="2362199" cy="7630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dirty="0">
                          <a:solidFill>
                            <a:srgbClr val="000000"/>
                          </a:solidFill>
                        </a:rPr>
                        <m:t>1.0258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9334A-E970-21D5-30E3-52A8BAC65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01" y="4801629"/>
                <a:ext cx="2362199" cy="763029"/>
              </a:xfrm>
              <a:prstGeom prst="rect">
                <a:avLst/>
              </a:prstGeom>
              <a:blipFill>
                <a:blip r:embed="rId3"/>
                <a:stretch>
                  <a:fillRect l="-26842" t="-114063" b="-15937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204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17CC3-2D2C-DC9C-9AEE-16846E4EE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FF38-C9A5-2E5D-822F-203BD988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183E0BC7-3EAE-2414-C263-3032E88CD6F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183E0BC7-3EAE-2414-C263-3032E88CD6FB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25" t="-10811" r="-4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25" t="-10811" r="-3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0811" r="-2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0811" r="-1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0811" r="-1449" b="-4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20588" r="-2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20588" r="-1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20588" r="-1449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220588" r="-2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220588" r="-1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220588" r="-1449" b="-3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320588" r="-2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320588" r="-1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320588" r="-1449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433333" r="-2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433333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433333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517647" r="-2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517647" r="-1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517647" r="-1449" b="-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0BF54-E778-DE43-F60B-85442590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36026-27D3-D4FF-8CB0-35715BC4E72D}"/>
              </a:ext>
            </a:extLst>
          </p:cNvPr>
          <p:cNvSpPr/>
          <p:nvPr/>
        </p:nvSpPr>
        <p:spPr>
          <a:xfrm>
            <a:off x="9618134" y="2514600"/>
            <a:ext cx="1735666" cy="215646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A3D31-793F-D804-F6EE-3990C8F96091}"/>
              </a:ext>
            </a:extLst>
          </p:cNvPr>
          <p:cNvSpPr txBox="1"/>
          <p:nvPr/>
        </p:nvSpPr>
        <p:spPr>
          <a:xfrm>
            <a:off x="4178299" y="5475094"/>
            <a:ext cx="33231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And get the average</a:t>
            </a:r>
            <a:endParaRPr lang="en-PH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3CBD78-ED89-BCBD-E6E6-7D99898F5963}"/>
                  </a:ext>
                </a:extLst>
              </p:cNvPr>
              <p:cNvSpPr txBox="1"/>
              <p:nvPr/>
            </p:nvSpPr>
            <p:spPr>
              <a:xfrm>
                <a:off x="7704667" y="4801629"/>
                <a:ext cx="3649133" cy="8485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PH" dirty="0">
                              <a:solidFill>
                                <a:srgbClr val="000000"/>
                              </a:solidFill>
                            </a:rPr>
                            <m:t>1.0258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3CBD78-ED89-BCBD-E6E6-7D99898F5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67" y="4801629"/>
                <a:ext cx="3649133" cy="848566"/>
              </a:xfrm>
              <a:prstGeom prst="rect">
                <a:avLst/>
              </a:prstGeom>
              <a:blipFill>
                <a:blip r:embed="rId3"/>
                <a:stretch>
                  <a:fillRect l="-10653" t="-92958" b="-1450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629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C8F9-0D7E-9652-4144-E351E1F3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116E-FC3C-BE03-E11D-D247208B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EF90A6-7429-29BD-6829-CF9683E1787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5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5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5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2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2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EF90A6-7429-29BD-6829-CF9683E1787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065020"/>
              <a:ext cx="10515600" cy="26060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5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25" t="-10811" r="-4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25" t="-10811" r="-3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0811" r="-2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0811" r="-101449" b="-4864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0811" r="-1449" b="-4864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120588" r="-2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120588" r="-101449" b="-4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120588" r="-1449" b="-4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220588" r="-2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220588" r="-101449" b="-3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220588" r="-1449" b="-3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320588" r="-2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320588" r="-101449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320588" r="-1449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433333" r="-2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433333" r="-101449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433333" r="-1449" b="-1363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25" t="-517647" r="-2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25" t="-517647" r="-101449" b="-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25" t="-517647" r="-1449" b="-3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4398-4DC3-21C1-1DDE-B3C841F8F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9DD7AA-5B30-F553-07CE-E62450D1F84C}"/>
              </a:ext>
            </a:extLst>
          </p:cNvPr>
          <p:cNvSpPr/>
          <p:nvPr/>
        </p:nvSpPr>
        <p:spPr>
          <a:xfrm>
            <a:off x="9618134" y="2514600"/>
            <a:ext cx="1735666" cy="215646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EB0CB0-9F1B-24ED-3E49-14F0020CB32F}"/>
                  </a:ext>
                </a:extLst>
              </p:cNvPr>
              <p:cNvSpPr txBox="1"/>
              <p:nvPr/>
            </p:nvSpPr>
            <p:spPr>
              <a:xfrm>
                <a:off x="6766983" y="5029085"/>
                <a:ext cx="3162300" cy="9692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EB0CB0-9F1B-24ED-3E49-14F0020CB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83" y="5029085"/>
                <a:ext cx="3162300" cy="969240"/>
              </a:xfrm>
              <a:prstGeom prst="rect">
                <a:avLst/>
              </a:prstGeom>
              <a:blipFill>
                <a:blip r:embed="rId3"/>
                <a:stretch>
                  <a:fillRect t="-1250" b="-20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90D3762-5BFE-E9E3-70C2-1BE9D00469DC}"/>
              </a:ext>
            </a:extLst>
          </p:cNvPr>
          <p:cNvSpPr txBox="1"/>
          <p:nvPr/>
        </p:nvSpPr>
        <p:spPr>
          <a:xfrm>
            <a:off x="1697566" y="5236706"/>
            <a:ext cx="4682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Which gives us this gradient,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3504390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C415-89DA-9358-45F3-D7B2DCDE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E16AF-8655-651F-380E-A45FC07A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4A437-A9DD-3DBA-EA26-5CA12351D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18959-7F52-252B-A505-C1F35A8D344F}"/>
                  </a:ext>
                </a:extLst>
              </p:cNvPr>
              <p:cNvSpPr txBox="1"/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Let us now find the optimal value for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818959-7F52-252B-A505-C1F35A8D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blipFill>
                <a:blip r:embed="rId2"/>
                <a:stretch>
                  <a:fillRect l="-2273" t="-13636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6E1BA-2423-61CD-AD7B-6F3C4C02BDB1}"/>
                  </a:ext>
                </a:extLst>
              </p:cNvPr>
              <p:cNvSpPr txBox="1"/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B6E1BA-2423-61CD-AD7B-6F3C4C02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06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0EBE-C6EF-4BDC-2E03-6BA9A8BE6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534E-84B1-92E9-AE07-911CCF4B8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AB0E9-6AD0-0377-9485-F9E8BD7D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7E51B-0048-4ECC-0402-703683721247}"/>
                  </a:ext>
                </a:extLst>
              </p:cNvPr>
              <p:cNvSpPr txBox="1"/>
              <p:nvPr/>
            </p:nvSpPr>
            <p:spPr>
              <a:xfrm>
                <a:off x="1058333" y="4676846"/>
                <a:ext cx="108373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According to the formula, to find the optimal value for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, we must get the difference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0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and</a:t>
                </a:r>
                <a:r>
                  <a:rPr lang="en-PH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 multiply it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and get the average.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37E51B-0048-4ECC-0402-70368372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3" y="4676846"/>
                <a:ext cx="10837334" cy="1477328"/>
              </a:xfrm>
              <a:prstGeom prst="rect">
                <a:avLst/>
              </a:prstGeom>
              <a:blipFill>
                <a:blip r:embed="rId2"/>
                <a:stretch>
                  <a:fillRect l="-1288" t="-5128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E6336-32F0-6FE5-6659-FC1DCD867F49}"/>
                  </a:ext>
                </a:extLst>
              </p:cNvPr>
              <p:cNvSpPr txBox="1"/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4E6336-32F0-6FE5-6659-FC1DCD86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997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BAD58-2336-B643-5200-EBB66D7C8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13CF9-5504-4E6F-3ABC-B488ADB0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D3B88DE-DA0F-5C6D-E88B-1D6B416879B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5D3B88DE-DA0F-5C6D-E88B-1D6B416879BE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81" t="-1724" r="-5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81" t="-1724" r="-4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24" r="-3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24" r="-2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24" r="-1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781" t="-1724" r="-781" b="-29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8788" r="-3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8788" r="-2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8788" r="-1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287500" r="-3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287500" r="-2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287500" r="-1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375758" r="-3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375758" r="-2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375758" r="-1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490625" r="-3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490625" r="-2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490625" r="-1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572727" r="-3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572727" r="-2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572727" r="-1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CE232-3A8F-A4BA-68F2-7EE4CBDF9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ACDA4-D0DC-6DEF-C939-5E95FD50D392}"/>
                  </a:ext>
                </a:extLst>
              </p:cNvPr>
              <p:cNvSpPr txBox="1"/>
              <p:nvPr/>
            </p:nvSpPr>
            <p:spPr>
              <a:xfrm>
                <a:off x="8695267" y="4952017"/>
                <a:ext cx="3093101" cy="8485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rgbClr val="000000"/>
                          </a:solidFill>
                        </a:rPr>
                        <m:t>3.3459</m:t>
                      </m:r>
                    </m:oMath>
                  </m:oMathPara>
                </a14:m>
                <a:endParaRPr lang="en-GB" b="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4ACDA4-D0DC-6DEF-C939-5E95FD50D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267" y="4952017"/>
                <a:ext cx="3093101" cy="848566"/>
              </a:xfrm>
              <a:prstGeom prst="rect">
                <a:avLst/>
              </a:prstGeom>
              <a:blipFill>
                <a:blip r:embed="rId3"/>
                <a:stretch>
                  <a:fillRect l="-19028" t="-92958" b="-1436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EEDEF1C-EFC4-86FF-768D-AB1DFA6572B8}"/>
              </a:ext>
            </a:extLst>
          </p:cNvPr>
          <p:cNvSpPr/>
          <p:nvPr/>
        </p:nvSpPr>
        <p:spPr>
          <a:xfrm>
            <a:off x="10160000" y="2702910"/>
            <a:ext cx="1606487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15BAE-17C8-65EC-20EE-46F9E57B8F55}"/>
              </a:ext>
            </a:extLst>
          </p:cNvPr>
          <p:cNvSpPr txBox="1"/>
          <p:nvPr/>
        </p:nvSpPr>
        <p:spPr>
          <a:xfrm>
            <a:off x="5016499" y="5475094"/>
            <a:ext cx="26744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Get the sum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353186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E77DE-E843-155A-40D4-710B5F93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1BFF-41CC-6E5B-7992-3F3669EF4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E4A74B7-91AE-2880-E836-0CF7E852BB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76303949"/>
                  </p:ext>
                </p:extLst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E4A74B7-91AE-2880-E836-0CF7E852BB6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76303949"/>
                  </p:ext>
                </p:extLst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81" t="-1724" r="-5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81" t="-1724" r="-4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24" r="-3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24" r="-2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24" r="-1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781" t="-1724" r="-781" b="-29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8788" r="-3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8788" r="-2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8788" r="-1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287500" r="-3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287500" r="-2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287500" r="-1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375758" r="-3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375758" r="-2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375758" r="-1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490625" r="-3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490625" r="-2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490625" r="-1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572727" r="-3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572727" r="-2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572727" r="-1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A575-6747-6646-F849-A4F1EE01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33131D-DA10-0507-5D41-87F4F5A3F387}"/>
                  </a:ext>
                </a:extLst>
              </p:cNvPr>
              <p:cNvSpPr txBox="1"/>
              <p:nvPr/>
            </p:nvSpPr>
            <p:spPr>
              <a:xfrm>
                <a:off x="7763933" y="4952017"/>
                <a:ext cx="4024435" cy="8485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b="0" i="0" dirty="0" smtClean="0">
                              <a:solidFill>
                                <a:srgbClr val="000000"/>
                              </a:solidFill>
                            </a:rPr>
                            <m:t>3.3459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/>
                        <m:t>0.6692</m:t>
                      </m:r>
                    </m:oMath>
                  </m:oMathPara>
                </a14:m>
                <a:endParaRPr lang="en-GB" b="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33131D-DA10-0507-5D41-87F4F5A3F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933" y="4952017"/>
                <a:ext cx="4024435" cy="848566"/>
              </a:xfrm>
              <a:prstGeom prst="rect">
                <a:avLst/>
              </a:prstGeom>
              <a:blipFill>
                <a:blip r:embed="rId3"/>
                <a:stretch>
                  <a:fillRect l="-12188" t="-92958" b="-1436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854975F-51E9-9048-16A3-ECE2E675A6C8}"/>
              </a:ext>
            </a:extLst>
          </p:cNvPr>
          <p:cNvSpPr/>
          <p:nvPr/>
        </p:nvSpPr>
        <p:spPr>
          <a:xfrm>
            <a:off x="10160000" y="2702910"/>
            <a:ext cx="1606487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C872E-EC84-7705-C72C-50B884B23551}"/>
              </a:ext>
            </a:extLst>
          </p:cNvPr>
          <p:cNvSpPr txBox="1"/>
          <p:nvPr/>
        </p:nvSpPr>
        <p:spPr>
          <a:xfrm>
            <a:off x="4722283" y="5475094"/>
            <a:ext cx="2747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Get the average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2553639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5C947-A86E-6D69-700B-FD34E7937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BC199-0F3E-A64D-BA42-6181D032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4D34234-14F4-B6BB-E111-90D47036CD4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84D34234-14F4-B6BB-E111-90D47036CD4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5" cy="2788920"/>
            </p:xfrm>
            <a:graphic>
              <a:graphicData uri="http://schemas.openxmlformats.org/drawingml/2006/table">
                <a:tbl>
                  <a:tblPr/>
                  <a:tblGrid>
                    <a:gridCol w="1623265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623265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781" t="-1724" r="-5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781" t="-1724" r="-4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24" r="-3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24" r="-2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24" r="-100781" b="-29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781" t="-1724" r="-781" b="-29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178788" r="-3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178788" r="-2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178788" r="-100781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287500" r="-3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287500" r="-2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287500" r="-100781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375758" r="-3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375758" r="-2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375758" r="-100781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490625" r="-3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490625" r="-2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490625" r="-100781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781" t="-572727" r="-3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781" t="-572727" r="-2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781" t="-572727" r="-100781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8EA49-A007-7877-895B-2ACB60B4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CD816E-FD70-FE01-EC00-A4D5ACC48358}"/>
              </a:ext>
            </a:extLst>
          </p:cNvPr>
          <p:cNvSpPr/>
          <p:nvPr/>
        </p:nvSpPr>
        <p:spPr>
          <a:xfrm>
            <a:off x="10160000" y="2702910"/>
            <a:ext cx="1606487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8EA07-ED68-1F21-09FC-746E951049B7}"/>
                  </a:ext>
                </a:extLst>
              </p:cNvPr>
              <p:cNvSpPr txBox="1"/>
              <p:nvPr/>
            </p:nvSpPr>
            <p:spPr>
              <a:xfrm>
                <a:off x="6766983" y="5029085"/>
                <a:ext cx="316230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0.6692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58EA07-ED68-1F21-09FC-746E95104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83" y="5029085"/>
                <a:ext cx="3162300" cy="1044773"/>
              </a:xfrm>
              <a:prstGeom prst="rect">
                <a:avLst/>
              </a:prstGeom>
              <a:blipFill>
                <a:blip r:embed="rId3"/>
                <a:stretch>
                  <a:fillRect t="-1163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54BD9B-86D4-C59A-79B4-216897A29D74}"/>
              </a:ext>
            </a:extLst>
          </p:cNvPr>
          <p:cNvSpPr txBox="1"/>
          <p:nvPr/>
        </p:nvSpPr>
        <p:spPr>
          <a:xfrm>
            <a:off x="1697566" y="5236706"/>
            <a:ext cx="4682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Which gives us this gradient,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3744967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D1100-C19D-2959-A443-951916402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FEE6-8FB3-025A-CA1D-EED31DED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AF75C-004A-CF89-ECCC-D97A83CE9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5249ED-38B8-2186-C5E6-9726B9B32D87}"/>
                  </a:ext>
                </a:extLst>
              </p:cNvPr>
              <p:cNvSpPr txBox="1"/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Let us now find the optimal value for</a:t>
                </a:r>
                <a14:m>
                  <m:oMath xmlns:m="http://schemas.openxmlformats.org/officeDocument/2006/math">
                    <m:r>
                      <a:rPr lang="en-GB" sz="30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PH" sz="3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5249ED-38B8-2186-C5E6-9726B9B32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708" y="4676846"/>
                <a:ext cx="6708580" cy="553998"/>
              </a:xfrm>
              <a:prstGeom prst="rect">
                <a:avLst/>
              </a:prstGeom>
              <a:blipFill>
                <a:blip r:embed="rId2"/>
                <a:stretch>
                  <a:fillRect l="-2273" t="-13636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BF518-CB69-04E7-418E-B6B8965627B6}"/>
                  </a:ext>
                </a:extLst>
              </p:cNvPr>
              <p:cNvSpPr txBox="1"/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ABF518-CB69-04E7-418E-B6B89656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73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1D232-5695-4932-BED5-2EF4C96D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9B462-371F-563B-7651-AE6CA2153F43}"/>
              </a:ext>
            </a:extLst>
          </p:cNvPr>
          <p:cNvSpPr txBox="1"/>
          <p:nvPr/>
        </p:nvSpPr>
        <p:spPr>
          <a:xfrm>
            <a:off x="1428344" y="2459504"/>
            <a:ext cx="93353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1:</a:t>
            </a:r>
          </a:p>
          <a:p>
            <a:pPr algn="ctr"/>
            <a:r>
              <a:rPr lang="en-US" sz="6000" dirty="0"/>
              <a:t>Initialize slope and intercept  </a:t>
            </a:r>
          </a:p>
        </p:txBody>
      </p:sp>
    </p:spTree>
    <p:extLst>
      <p:ext uri="{BB962C8B-B14F-4D97-AF65-F5344CB8AC3E}">
        <p14:creationId xmlns:p14="http://schemas.microsoft.com/office/powerpoint/2010/main" val="3628224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6CF4-FAAF-4D98-86D9-9770296A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1535-D2ED-1676-BC20-58E18D0B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B2BD1-5ABF-73E3-311C-C1A09BCA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81C85C-39C1-BDD4-8860-D6AB39044B4A}"/>
                  </a:ext>
                </a:extLst>
              </p:cNvPr>
              <p:cNvSpPr txBox="1"/>
              <p:nvPr/>
            </p:nvSpPr>
            <p:spPr>
              <a:xfrm>
                <a:off x="1058333" y="4676846"/>
                <a:ext cx="1083733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According to the formula, to find the optimal value for </a:t>
                </a:r>
                <a14:m>
                  <m:oMath xmlns:m="http://schemas.openxmlformats.org/officeDocument/2006/math">
                    <m:r>
                      <a:rPr lang="en-GB" sz="30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, we must get the difference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0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GB" sz="30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PH" sz="3000" dirty="0"/>
                  <a:t> and</a:t>
                </a:r>
                <a:r>
                  <a:rPr lang="en-PH" sz="3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PH" sz="3000" dirty="0"/>
                  <a:t>, multiply it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3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3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sz="3000" dirty="0"/>
                  <a:t>and get the average.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81C85C-39C1-BDD4-8860-D6AB39044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33" y="4676846"/>
                <a:ext cx="10837334" cy="1477328"/>
              </a:xfrm>
              <a:prstGeom prst="rect">
                <a:avLst/>
              </a:prstGeom>
              <a:blipFill>
                <a:blip r:embed="rId2"/>
                <a:stretch>
                  <a:fillRect l="-1288" t="-5128" b="-1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1142F-FC2B-A835-5FF6-E456A7686475}"/>
                  </a:ext>
                </a:extLst>
              </p:cNvPr>
              <p:cNvSpPr txBox="1"/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3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71142F-FC2B-A835-5FF6-E456A7686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505" y="2507428"/>
                <a:ext cx="5576986" cy="1352678"/>
              </a:xfrm>
              <a:prstGeom prst="rect">
                <a:avLst/>
              </a:prstGeom>
              <a:blipFill>
                <a:blip r:embed="rId3"/>
                <a:stretch>
                  <a:fillRect t="-102703" b="-15855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640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D0100-0800-C95A-6CDB-9A22B60D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5EA-F9F4-C716-7059-D1D176F5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4F84783-50CC-CE2E-E426-13D46E1ECC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55791989"/>
                  </p:ext>
                </p:extLst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GB" sz="21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4F84783-50CC-CE2E-E426-13D46E1ECCE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55791989"/>
                  </p:ext>
                </p:extLst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1044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893" t="-1220" r="-6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893" t="-1220" r="-5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1220" r="-4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1220" r="-3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1220" r="-2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893" t="-1220" r="-1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893" t="-1220" r="-893" b="-2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251515" r="-4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251515" r="-3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251515" r="-2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362500" r="-4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362500" r="-3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362500" r="-2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448485" r="-4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448485" r="-3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448485" r="-2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565625" r="-4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565625" r="-3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565625" r="-2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645455" r="-4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645455" r="-3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645455" r="-2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6D7B8-3410-8555-4978-FE7C57D99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7C424-7B81-DAFE-6EE2-5492236CB845}"/>
                  </a:ext>
                </a:extLst>
              </p:cNvPr>
              <p:cNvSpPr txBox="1"/>
              <p:nvPr/>
            </p:nvSpPr>
            <p:spPr>
              <a:xfrm>
                <a:off x="8917664" y="5336359"/>
                <a:ext cx="2870706" cy="7630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5.4911</m:t>
                      </m:r>
                    </m:oMath>
                  </m:oMathPara>
                </a14:m>
                <a:endParaRPr lang="en-GB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17C424-7B81-DAFE-6EE2-5492236CB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64" y="5336359"/>
                <a:ext cx="2870706" cy="763029"/>
              </a:xfrm>
              <a:prstGeom prst="rect">
                <a:avLst/>
              </a:prstGeom>
              <a:blipFill>
                <a:blip r:embed="rId3"/>
                <a:stretch>
                  <a:fillRect l="-21739" t="-114063" b="-16093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110000-09B1-A3CB-597A-C4DB9B5FAC72}"/>
              </a:ext>
            </a:extLst>
          </p:cNvPr>
          <p:cNvSpPr txBox="1"/>
          <p:nvPr/>
        </p:nvSpPr>
        <p:spPr>
          <a:xfrm>
            <a:off x="5016499" y="5475094"/>
            <a:ext cx="267449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Get the sum</a:t>
            </a:r>
            <a:endParaRPr lang="en-PH" sz="3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77992C-DCBA-E923-3450-20AB914EB19F}"/>
              </a:ext>
            </a:extLst>
          </p:cNvPr>
          <p:cNvSpPr/>
          <p:nvPr/>
        </p:nvSpPr>
        <p:spPr>
          <a:xfrm>
            <a:off x="10353018" y="3015584"/>
            <a:ext cx="1413470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23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5EDA8-9D95-E704-81AC-D1CBCACC2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B7035-8EF5-0872-22AD-0CFA6628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A89E62D-81D4-2B1D-A7A5-131C3F58793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GB" sz="21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A89E62D-81D4-2B1D-A7A5-131C3F587933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1044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893" t="-1220" r="-6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893" t="-1220" r="-5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1220" r="-4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1220" r="-3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1220" r="-2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893" t="-1220" r="-1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893" t="-1220" r="-893" b="-2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251515" r="-4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251515" r="-3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251515" r="-2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362500" r="-4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362500" r="-3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362500" r="-2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448485" r="-4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448485" r="-3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448485" r="-2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565625" r="-4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565625" r="-3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565625" r="-2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645455" r="-4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645455" r="-3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645455" r="-2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2D651-531A-0996-2A86-2BD6BBC0D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B94014-DA32-D933-DCE2-0B9FAF87E61F}"/>
                  </a:ext>
                </a:extLst>
              </p:cNvPr>
              <p:cNvSpPr txBox="1"/>
              <p:nvPr/>
            </p:nvSpPr>
            <p:spPr>
              <a:xfrm>
                <a:off x="7673570" y="5336359"/>
                <a:ext cx="4114800" cy="84856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PH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5.49</m:t>
                          </m:r>
                          <m:r>
                            <a:rPr lang="en-GB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GB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/>
                        <m:t>1.09822</m:t>
                      </m:r>
                    </m:oMath>
                  </m:oMathPara>
                </a14:m>
                <a:endParaRPr lang="en-GB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B94014-DA32-D933-DCE2-0B9FAF87E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570" y="5336359"/>
                <a:ext cx="4114800" cy="848566"/>
              </a:xfrm>
              <a:prstGeom prst="rect">
                <a:avLst/>
              </a:prstGeom>
              <a:blipFill>
                <a:blip r:embed="rId3"/>
                <a:stretch>
                  <a:fillRect l="-12500" t="-92958" b="-1436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14D548-595E-8ACE-DE33-E6897604AA21}"/>
              </a:ext>
            </a:extLst>
          </p:cNvPr>
          <p:cNvSpPr txBox="1"/>
          <p:nvPr/>
        </p:nvSpPr>
        <p:spPr>
          <a:xfrm>
            <a:off x="4722283" y="5475094"/>
            <a:ext cx="27474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Get the average</a:t>
            </a:r>
            <a:endParaRPr lang="en-PH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6C5BCC-4DCC-FE76-4C45-A9526EE622B1}"/>
              </a:ext>
            </a:extLst>
          </p:cNvPr>
          <p:cNvSpPr/>
          <p:nvPr/>
        </p:nvSpPr>
        <p:spPr>
          <a:xfrm>
            <a:off x="10353018" y="3015584"/>
            <a:ext cx="1413470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1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E063-31E6-09F0-D685-A096D1617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D7E48-856A-EBB7-AACA-E63E108B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Computing the Gradients</a:t>
            </a:r>
            <a:endParaRPr lang="en-US" sz="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8D1947D-C2DD-B80D-EC29-00EE102E977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1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sz="21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PH" sz="210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₁</m:t>
                                </m:r>
                              </m:oMath>
                            </m:oMathPara>
                          </a14:m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PH" sz="210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21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21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GB" sz="21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GB" sz="21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100" b="0" i="1" dirty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1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en-PH" sz="2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 sz="210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100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sz="21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B8D1947D-C2DD-B80D-EC29-00EE102E977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425513" y="1977803"/>
              <a:ext cx="11362856" cy="3101594"/>
            </p:xfrm>
            <a:graphic>
              <a:graphicData uri="http://schemas.openxmlformats.org/drawingml/2006/table">
                <a:tbl>
                  <a:tblPr/>
                  <a:tblGrid>
                    <a:gridCol w="1420357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614834212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66390531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2822095124"/>
                        </a:ext>
                      </a:extLst>
                    </a:gridCol>
                    <a:gridCol w="1420357">
                      <a:extLst>
                        <a:ext uri="{9D8B030D-6E8A-4147-A177-3AD203B41FA5}">
                          <a16:colId xmlns:a16="http://schemas.microsoft.com/office/drawing/2014/main" val="184554100"/>
                        </a:ext>
                      </a:extLst>
                    </a:gridCol>
                  </a:tblGrid>
                  <a:tr h="10441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893" t="-1220" r="-6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893" t="-1220" r="-5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1220" r="-4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1220" r="-3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1220" r="-2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00893" t="-1220" r="-100893" b="-2109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0893" t="-1220" r="-893" b="-2109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251515" r="-4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251515" r="-3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251515" r="-200893" b="-4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0.2182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.5455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362500" r="-4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362500" r="-3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362500" r="-200893" b="-33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1.2039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2.4078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448485" r="-4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448485" r="-3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448485" r="-200893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2.2976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2.872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565625" r="-4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565625" r="-3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565625" r="-200893" b="-13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-0.2352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1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893" t="-645455" r="-4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0893" t="-645455" r="-3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0893" t="-645455" r="-200893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-0.1386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2100" dirty="0"/>
                            <a:t>-0.099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3D331-9986-7E6F-10DA-B8919242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A4D21-63E3-3701-C25F-E1A216A4D840}"/>
              </a:ext>
            </a:extLst>
          </p:cNvPr>
          <p:cNvSpPr/>
          <p:nvPr/>
        </p:nvSpPr>
        <p:spPr>
          <a:xfrm>
            <a:off x="10353018" y="3015584"/>
            <a:ext cx="1413470" cy="2063813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3329D8-DDD3-B420-A062-235088891EE2}"/>
                  </a:ext>
                </a:extLst>
              </p:cNvPr>
              <p:cNvSpPr txBox="1"/>
              <p:nvPr/>
            </p:nvSpPr>
            <p:spPr>
              <a:xfrm>
                <a:off x="6766983" y="5254151"/>
                <a:ext cx="3162300" cy="104477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GB" sz="3200"/>
                        <m:t>1.09822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3329D8-DDD3-B420-A062-235088891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83" y="5254151"/>
                <a:ext cx="3162300" cy="1044773"/>
              </a:xfrm>
              <a:prstGeom prst="rect">
                <a:avLst/>
              </a:prstGeom>
              <a:blipFill>
                <a:blip r:embed="rId3"/>
                <a:stretch>
                  <a:fillRect l="-791" t="-1163" r="-395" b="-1162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E194CE-289A-A046-E79E-78BC78273369}"/>
              </a:ext>
            </a:extLst>
          </p:cNvPr>
          <p:cNvSpPr txBox="1"/>
          <p:nvPr/>
        </p:nvSpPr>
        <p:spPr>
          <a:xfrm>
            <a:off x="1697566" y="5461772"/>
            <a:ext cx="468206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Which gives us this gradient,</a:t>
            </a: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3726423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E348-21AF-43BD-59AE-CD4CD2CB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Compute Gradients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75F0-9013-A100-CD03-2430B187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ED0D2-6631-FE2F-DAC3-BB746773B855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7797800" cy="1352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d>
                            <m:d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1.0258</m:t>
                              </m:r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=0.205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EED0D2-6631-FE2F-DAC3-BB746773B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7797800" cy="1352678"/>
              </a:xfrm>
              <a:prstGeom prst="rect">
                <a:avLst/>
              </a:prstGeom>
              <a:blipFill>
                <a:blip r:embed="rId2"/>
                <a:stretch>
                  <a:fillRect l="-325" t="-106481" r="-163" b="-16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879F69-A198-A34B-68AE-2B85CA8D5330}"/>
                  </a:ext>
                </a:extLst>
              </p:cNvPr>
              <p:cNvSpPr txBox="1"/>
              <p:nvPr/>
            </p:nvSpPr>
            <p:spPr>
              <a:xfrm>
                <a:off x="838200" y="3243223"/>
                <a:ext cx="8638268" cy="1352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d>
                            <m:d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3000" dirty="0">
                                  <a:solidFill>
                                    <a:srgbClr val="000000"/>
                                  </a:solidFill>
                                </a:rPr>
                                <m:t>3.3459</m:t>
                              </m:r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PH" sz="3000"/>
                            <m:t>0.6692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879F69-A198-A34B-68AE-2B85CA8D5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43223"/>
                <a:ext cx="8638268" cy="1352678"/>
              </a:xfrm>
              <a:prstGeom prst="rect">
                <a:avLst/>
              </a:prstGeom>
              <a:blipFill>
                <a:blip r:embed="rId3"/>
                <a:stretch>
                  <a:fillRect l="-587" t="-108411" r="-294" b="-166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AE88A9-03AB-F0DD-5072-F3068CEA5D3D}"/>
                  </a:ext>
                </a:extLst>
              </p:cNvPr>
              <p:cNvSpPr txBox="1"/>
              <p:nvPr/>
            </p:nvSpPr>
            <p:spPr>
              <a:xfrm>
                <a:off x="838200" y="4795758"/>
                <a:ext cx="8914645" cy="1352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PH" sz="3000" b="0" i="1" u="none" strike="noStrike" dirty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000" b="0" i="1" u="none" strike="noStrike" dirty="0" smtClean="0"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00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30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3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0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PH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d>
                            <m:dPr>
                              <m:ctrlPr>
                                <a:rPr lang="en-GB" sz="30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GB" sz="3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5.4911</m:t>
                              </m:r>
                            </m:e>
                          </m:d>
                          <m:r>
                            <a:rPr lang="en-GB" sz="3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GB" sz="3000"/>
                            <m:t>1.09822</m:t>
                          </m:r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AE88A9-03AB-F0DD-5072-F3068CEA5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95758"/>
                <a:ext cx="8914645" cy="1352678"/>
              </a:xfrm>
              <a:prstGeom prst="rect">
                <a:avLst/>
              </a:prstGeom>
              <a:blipFill>
                <a:blip r:embed="rId4"/>
                <a:stretch>
                  <a:fillRect l="-427" t="-106481" r="-285" b="-1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B43F2B2-DBAA-863A-1F1A-FA4EB45DB1FB}"/>
              </a:ext>
            </a:extLst>
          </p:cNvPr>
          <p:cNvSpPr/>
          <p:nvPr/>
        </p:nvSpPr>
        <p:spPr>
          <a:xfrm>
            <a:off x="7577666" y="2065867"/>
            <a:ext cx="982133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EF82FF-3EE5-5A46-BD0D-762882F19C9C}"/>
              </a:ext>
            </a:extLst>
          </p:cNvPr>
          <p:cNvSpPr/>
          <p:nvPr/>
        </p:nvSpPr>
        <p:spPr>
          <a:xfrm>
            <a:off x="8271932" y="3597829"/>
            <a:ext cx="1134535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A3758-323D-2BB2-070F-BEDD9DEDA71E}"/>
              </a:ext>
            </a:extLst>
          </p:cNvPr>
          <p:cNvSpPr/>
          <p:nvPr/>
        </p:nvSpPr>
        <p:spPr>
          <a:xfrm>
            <a:off x="8331198" y="5170937"/>
            <a:ext cx="1421647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80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1123E-46D4-2625-797C-BA2858459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DB5A-2D83-545B-32EA-3C309D25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Update the Intercept and Slope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7514D-3882-2D99-7969-B2EECE41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222D5-66A3-3795-27C4-B3E7F9684803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1222D5-66A3-3795-27C4-B3E7F9684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BBD4BA-1146-C5F1-5CE7-CD064C89B13B}"/>
                  </a:ext>
                </a:extLst>
              </p:cNvPr>
              <p:cNvSpPr txBox="1"/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PH" sz="3000"/>
                        <m:t>0.6692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BBD4BA-1146-C5F1-5CE7-CD064C89B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blipFill>
                <a:blip r:embed="rId3"/>
                <a:stretch>
                  <a:fillRect t="-241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AF9D5-26A2-D1BA-C2A2-49D28DD552C0}"/>
                  </a:ext>
                </a:extLst>
              </p:cNvPr>
              <p:cNvSpPr txBox="1"/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GB" sz="3000"/>
                        <m:t>1.09822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AF9D5-26A2-D1BA-C2A2-49D28DD5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blipFill>
                <a:blip r:embed="rId4"/>
                <a:stretch>
                  <a:fillRect l="-813" t="-2410" r="-407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22F416-70A2-FA86-2E80-75963F53C8DC}"/>
              </a:ext>
            </a:extLst>
          </p:cNvPr>
          <p:cNvSpPr/>
          <p:nvPr/>
        </p:nvSpPr>
        <p:spPr>
          <a:xfrm>
            <a:off x="2607733" y="1890545"/>
            <a:ext cx="982133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C47CB5-22AA-F695-6A12-33A127803504}"/>
              </a:ext>
            </a:extLst>
          </p:cNvPr>
          <p:cNvSpPr/>
          <p:nvPr/>
        </p:nvSpPr>
        <p:spPr>
          <a:xfrm>
            <a:off x="5969000" y="1861246"/>
            <a:ext cx="1134535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263180-6CFB-0AC4-60AC-F2FF2776B3D2}"/>
              </a:ext>
            </a:extLst>
          </p:cNvPr>
          <p:cNvSpPr/>
          <p:nvPr/>
        </p:nvSpPr>
        <p:spPr>
          <a:xfrm>
            <a:off x="9847486" y="1852779"/>
            <a:ext cx="1421647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BA40572-2371-04A0-76A6-2D2105CE5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505305"/>
                  </p:ext>
                </p:extLst>
              </p:nvPr>
            </p:nvGraphicFramePr>
            <p:xfrm>
              <a:off x="4212223" y="3322649"/>
              <a:ext cx="3767553" cy="10972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3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BA40572-2371-04A0-76A6-2D2105CE5E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505305"/>
                  </p:ext>
                </p:extLst>
              </p:nvPr>
            </p:nvGraphicFramePr>
            <p:xfrm>
              <a:off x="4212223" y="3322649"/>
              <a:ext cx="3767553" cy="10972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" r="-202020" b="-1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r="-100000" b="-1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2020" r="-1010" b="-1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90FAD6D-7C4A-628C-7EF0-00A86550CF44}"/>
              </a:ext>
            </a:extLst>
          </p:cNvPr>
          <p:cNvSpPr txBox="1"/>
          <p:nvPr/>
        </p:nvSpPr>
        <p:spPr>
          <a:xfrm>
            <a:off x="677332" y="4890313"/>
            <a:ext cx="108373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/>
              <a:t>Using these gradients, we can now update the </a:t>
            </a:r>
            <a:r>
              <a:rPr lang="en-GB" sz="3000" b="1" dirty="0">
                <a:solidFill>
                  <a:srgbClr val="7030A0"/>
                </a:solidFill>
              </a:rPr>
              <a:t>intercept</a:t>
            </a:r>
            <a:r>
              <a:rPr lang="en-GB" sz="3000" dirty="0"/>
              <a:t> and </a:t>
            </a:r>
            <a:r>
              <a:rPr lang="en-GB" sz="3000" b="1" dirty="0">
                <a:solidFill>
                  <a:srgbClr val="00B0F0"/>
                </a:solidFill>
              </a:rPr>
              <a:t>slope</a:t>
            </a:r>
            <a:endParaRPr lang="en-PH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43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CD726-2CC4-A2B4-70F2-0B6A75F28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94FC-B87B-7F18-78FD-5F6195EA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Update the Intercept and Slope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5B448-A9D3-EB89-4164-80E03B44C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7A2436-212C-FF85-EFD7-9DFEE955F9CC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7A2436-212C-FF85-EFD7-9DFEE955F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0204B-199F-5DA7-4B4D-EA824E7C53DB}"/>
                  </a:ext>
                </a:extLst>
              </p:cNvPr>
              <p:cNvSpPr txBox="1"/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PH" sz="3000">
                          <a:solidFill>
                            <a:schemeClr val="tx1">
                              <a:alpha val="20000"/>
                            </a:schemeClr>
                          </a:solidFill>
                        </a:rPr>
                        <m:t>0.6692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30204B-199F-5DA7-4B4D-EA824E7C5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blipFill>
                <a:blip r:embed="rId3"/>
                <a:stretch>
                  <a:fillRect t="-241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DC6B9-2E40-3520-9BC0-652B84F8382C}"/>
                  </a:ext>
                </a:extLst>
              </p:cNvPr>
              <p:cNvSpPr txBox="1"/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GB" sz="3000">
                          <a:solidFill>
                            <a:schemeClr val="tx1">
                              <a:alpha val="20000"/>
                            </a:schemeClr>
                          </a:solidFill>
                        </a:rPr>
                        <m:t>1.09822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DC6B9-2E40-3520-9BC0-652B84F83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blipFill>
                <a:blip r:embed="rId4"/>
                <a:stretch>
                  <a:fillRect l="-813" t="-2410" r="-407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B10A432-21D0-F14D-9239-6148DB684022}"/>
              </a:ext>
            </a:extLst>
          </p:cNvPr>
          <p:cNvSpPr/>
          <p:nvPr/>
        </p:nvSpPr>
        <p:spPr>
          <a:xfrm>
            <a:off x="2607733" y="1890545"/>
            <a:ext cx="982133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B5DE39D-0815-6F72-0AAB-CB2FAB6AB5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0459450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3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B5DE39D-0815-6F72-0AAB-CB2FAB6AB5F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0459450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" t="-2273" r="-2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10" t="-2273" r="-1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010" t="-2273" r="-10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9A9DC6-1F20-C810-480B-0CE367001BE6}"/>
                  </a:ext>
                </a:extLst>
              </p:cNvPr>
              <p:cNvSpPr txBox="1"/>
              <p:nvPr/>
            </p:nvSpPr>
            <p:spPr>
              <a:xfrm>
                <a:off x="279399" y="4278903"/>
                <a:ext cx="4036633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GB" sz="2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9A9DC6-1F20-C810-480B-0CE367001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4278903"/>
                <a:ext cx="4036633" cy="477054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4EB0B7-EB52-8930-A478-13AF7C914ACB}"/>
                  </a:ext>
                </a:extLst>
              </p:cNvPr>
              <p:cNvSpPr txBox="1"/>
              <p:nvPr/>
            </p:nvSpPr>
            <p:spPr>
              <a:xfrm>
                <a:off x="279400" y="3321321"/>
                <a:ext cx="5580219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4EB0B7-EB52-8930-A478-13AF7C914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321321"/>
                <a:ext cx="5580219" cy="477054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AB90B6-C904-3F24-4D6F-4C257795F8FF}"/>
                  </a:ext>
                </a:extLst>
              </p:cNvPr>
              <p:cNvSpPr txBox="1"/>
              <p:nvPr/>
            </p:nvSpPr>
            <p:spPr>
              <a:xfrm>
                <a:off x="279399" y="3800825"/>
                <a:ext cx="604188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0.1 × 0.205169=0.0205169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AB90B6-C904-3F24-4D6F-4C257795F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3800825"/>
                <a:ext cx="6041888" cy="477054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83003A-B706-8623-6F29-7D2B8F85C704}"/>
                  </a:ext>
                </a:extLst>
              </p:cNvPr>
              <p:cNvSpPr txBox="1"/>
              <p:nvPr/>
            </p:nvSpPr>
            <p:spPr>
              <a:xfrm>
                <a:off x="279399" y="4797980"/>
                <a:ext cx="6207839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GB" sz="25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−7+</m:t>
                      </m:r>
                      <m:d>
                        <m:dPr>
                          <m:ctrlPr>
                            <a:rPr lang="en-GB" sz="25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0.0205169</m:t>
                          </m:r>
                        </m:e>
                      </m:d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−7.0205169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83003A-B706-8623-6F29-7D2B8F85C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4797980"/>
                <a:ext cx="6207839" cy="477054"/>
              </a:xfrm>
              <a:prstGeom prst="rect">
                <a:avLst/>
              </a:prstGeom>
              <a:blipFill>
                <a:blip r:embed="rId9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EBFADE4-5009-0A73-FDB2-22A0E5528545}"/>
              </a:ext>
            </a:extLst>
          </p:cNvPr>
          <p:cNvSpPr/>
          <p:nvPr/>
        </p:nvSpPr>
        <p:spPr>
          <a:xfrm>
            <a:off x="7963709" y="4337287"/>
            <a:ext cx="3767553" cy="55399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F57F9D-7107-39EE-E9EF-F78F9F14A93A}"/>
              </a:ext>
            </a:extLst>
          </p:cNvPr>
          <p:cNvSpPr/>
          <p:nvPr/>
        </p:nvSpPr>
        <p:spPr>
          <a:xfrm>
            <a:off x="4613727" y="4677473"/>
            <a:ext cx="1873511" cy="6434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D67FF6-4CD9-602E-50B7-4EA6140071E7}"/>
                  </a:ext>
                </a:extLst>
              </p:cNvPr>
              <p:cNvSpPr txBox="1"/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To update </a:t>
                </a:r>
                <a14:m>
                  <m:oMath xmlns:m="http://schemas.openxmlformats.org/officeDocument/2006/math">
                    <m:r>
                      <a:rPr lang="en-US" sz="3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000" dirty="0"/>
                  <a:t>, calculate the Step size and then subtract the </a:t>
                </a:r>
                <a:r>
                  <a:rPr lang="en-GB" sz="3000" b="1" dirty="0">
                    <a:solidFill>
                      <a:srgbClr val="7030A0"/>
                    </a:solidFill>
                  </a:rPr>
                  <a:t>old</a:t>
                </a:r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r>
                      <a:rPr lang="en-US" sz="30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3000" dirty="0"/>
                  <a:t> with the Step size. </a:t>
                </a:r>
                <a:endParaRPr lang="en-PH" sz="30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D67FF6-4CD9-602E-50B7-4EA61400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blipFill>
                <a:blip r:embed="rId10"/>
                <a:stretch>
                  <a:fillRect l="-1288" t="-7407" r="-937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00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03E7-8F03-6CFD-2EEC-440D700A4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7EE6-D8A5-FAC7-D682-BDA92989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Update the Intercept and Slope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59312-4C47-7222-BB74-68BDE6975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C3E2E6-B24A-5004-7F7F-916F149BD6EC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i="1" dirty="0">
                          <a:solidFill>
                            <a:srgbClr val="000000">
                              <a:alpha val="20000"/>
                            </a:srgbClr>
                          </a:solidFill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C3E2E6-B24A-5004-7F7F-916F149BD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58A19-ABC3-C9C4-4C30-32C97A028200}"/>
                  </a:ext>
                </a:extLst>
              </p:cNvPr>
              <p:cNvSpPr txBox="1"/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PH" sz="3000">
                          <a:solidFill>
                            <a:schemeClr val="tx1"/>
                          </a:solidFill>
                        </a:rPr>
                        <m:t>0.6692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158A19-ABC3-C9C4-4C30-32C97A028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blipFill>
                <a:blip r:embed="rId3"/>
                <a:stretch>
                  <a:fillRect t="-241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5177C-E3E3-6A69-3EC9-871F00898816}"/>
                  </a:ext>
                </a:extLst>
              </p:cNvPr>
              <p:cNvSpPr txBox="1"/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GB" sz="3000">
                          <a:solidFill>
                            <a:schemeClr val="tx1">
                              <a:alpha val="20000"/>
                            </a:schemeClr>
                          </a:solidFill>
                        </a:rPr>
                        <m:t>1.09822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5177C-E3E3-6A69-3EC9-871F00898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blipFill>
                <a:blip r:embed="rId4"/>
                <a:stretch>
                  <a:fillRect l="-813" t="-2410" r="-407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1E6DFD2-3B8D-B3D9-2837-2A35E32587D1}"/>
              </a:ext>
            </a:extLst>
          </p:cNvPr>
          <p:cNvSpPr/>
          <p:nvPr/>
        </p:nvSpPr>
        <p:spPr>
          <a:xfrm>
            <a:off x="5969000" y="1861246"/>
            <a:ext cx="1134535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00442-FF81-28EA-F30C-5B88F543C2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754181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3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1.133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6300442-FF81-28EA-F30C-5B88F543C2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754181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" t="-2273" r="-2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10" t="-2273" r="-1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010" t="-2273" r="-10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1.133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?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5B92B-394C-C237-7DFB-EA4B3E749C0F}"/>
                  </a:ext>
                </a:extLst>
              </p:cNvPr>
              <p:cNvSpPr txBox="1"/>
              <p:nvPr/>
            </p:nvSpPr>
            <p:spPr>
              <a:xfrm>
                <a:off x="279399" y="4278903"/>
                <a:ext cx="4594403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25B92B-394C-C237-7DFB-EA4B3E74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4278903"/>
                <a:ext cx="4594403" cy="477054"/>
              </a:xfrm>
              <a:prstGeom prst="rect">
                <a:avLst/>
              </a:prstGeom>
              <a:blipFill>
                <a:blip r:embed="rId6"/>
                <a:stretch>
                  <a:fillRect b="-146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AF9E6-5BD9-F872-76C5-C12DF9B1618B}"/>
                  </a:ext>
                </a:extLst>
              </p:cNvPr>
              <p:cNvSpPr txBox="1"/>
              <p:nvPr/>
            </p:nvSpPr>
            <p:spPr>
              <a:xfrm>
                <a:off x="279400" y="3321321"/>
                <a:ext cx="5911706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2AF9E6-5BD9-F872-76C5-C12DF9B1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321321"/>
                <a:ext cx="5911706" cy="477054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5EFA1-5C50-4BC6-6646-86ECD6A99029}"/>
                  </a:ext>
                </a:extLst>
              </p:cNvPr>
              <p:cNvSpPr txBox="1"/>
              <p:nvPr/>
            </p:nvSpPr>
            <p:spPr>
              <a:xfrm>
                <a:off x="0" y="3800825"/>
                <a:ext cx="6191106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0.1 × 0.6692=0.06692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75EFA1-5C50-4BC6-6646-86ECD6A9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0825"/>
                <a:ext cx="6191106" cy="477054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1D6D3-B1D6-A0B5-3DF8-E1B944D19E34}"/>
                  </a:ext>
                </a:extLst>
              </p:cNvPr>
              <p:cNvSpPr txBox="1"/>
              <p:nvPr/>
            </p:nvSpPr>
            <p:spPr>
              <a:xfrm>
                <a:off x="279398" y="4797980"/>
                <a:ext cx="577841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sSub>
                        <m:sSubPr>
                          <m:ctrlPr>
                            <a:rPr lang="en-US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5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sz="25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1.2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5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0.06692</m:t>
                          </m:r>
                        </m:e>
                      </m:d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1.133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D1D6D3-B1D6-A0B5-3DF8-E1B944D1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8" y="4797980"/>
                <a:ext cx="5778413" cy="477054"/>
              </a:xfrm>
              <a:prstGeom prst="rect">
                <a:avLst/>
              </a:prstGeom>
              <a:blipFill>
                <a:blip r:embed="rId9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2B84FED-6BCF-6E8F-AEE9-BE0590FC267F}"/>
              </a:ext>
            </a:extLst>
          </p:cNvPr>
          <p:cNvSpPr/>
          <p:nvPr/>
        </p:nvSpPr>
        <p:spPr>
          <a:xfrm>
            <a:off x="7963709" y="4351207"/>
            <a:ext cx="3767553" cy="55399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2BA574-CF72-5FC9-8E9A-1673B62AE68F}"/>
              </a:ext>
            </a:extLst>
          </p:cNvPr>
          <p:cNvSpPr/>
          <p:nvPr/>
        </p:nvSpPr>
        <p:spPr>
          <a:xfrm>
            <a:off x="4873801" y="4797980"/>
            <a:ext cx="996911" cy="5890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9D6C4C-8DE8-2238-96D3-093A309FA393}"/>
                  </a:ext>
                </a:extLst>
              </p:cNvPr>
              <p:cNvSpPr txBox="1"/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3000" dirty="0"/>
                  <a:t>, calculate the Step size and then subtract the </a:t>
                </a:r>
                <a:r>
                  <a:rPr lang="en-GB" sz="3000" b="1" dirty="0">
                    <a:solidFill>
                      <a:srgbClr val="00B0F0"/>
                    </a:solidFill>
                  </a:rPr>
                  <a:t>old</a:t>
                </a:r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3000" dirty="0"/>
                  <a:t> with the Step size. </a:t>
                </a:r>
                <a:endParaRPr lang="en-PH" sz="30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9D6C4C-8DE8-2238-96D3-093A309FA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blipFill>
                <a:blip r:embed="rId10"/>
                <a:stretch>
                  <a:fillRect l="-1288" t="-7407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8079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A8997-FCF4-0707-BFC9-5F01B015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58E5-2006-A34F-5419-6EDB22E2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/>
              <a:t>Update the Intercept and Slope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FD98F-DEFE-3CAE-513F-4A9DC4C8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80079-21E4-E1BC-FCE2-980AF4E5B8AB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GB" sz="3000" i="1" dirty="0">
                          <a:solidFill>
                            <a:srgbClr val="000000">
                              <a:alpha val="20000"/>
                            </a:srgbClr>
                          </a:solidFill>
                          <a:latin typeface="Cambria Math" panose="02040503050406030204" pitchFamily="18" charset="0"/>
                        </a:rPr>
                        <m:t>0.205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880079-21E4-E1BC-FCE2-980AF4E5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37933" cy="969240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8B5E3-C315-5503-7DED-5F9D2802CB1F}"/>
                  </a:ext>
                </a:extLst>
              </p:cNvPr>
              <p:cNvSpPr txBox="1"/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>
                                  <a:alpha val="2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>
                                  <a:alpha val="2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>
                                      <a:alpha val="2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>
                              <a:alpha val="20000"/>
                            </a:srgbClr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PH" sz="3000">
                          <a:solidFill>
                            <a:schemeClr val="tx1">
                              <a:alpha val="20000"/>
                            </a:schemeClr>
                          </a:solidFill>
                        </a:rPr>
                        <m:t>0.6692</m:t>
                      </m:r>
                    </m:oMath>
                  </m:oMathPara>
                </a14:m>
                <a:endParaRPr lang="en-US" sz="3000" dirty="0">
                  <a:solidFill>
                    <a:schemeClr val="tx1">
                      <a:alpha val="2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18B5E3-C315-5503-7DED-5F9D2802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467" y="1652922"/>
                <a:ext cx="3031067" cy="1044773"/>
              </a:xfrm>
              <a:prstGeom prst="rect">
                <a:avLst/>
              </a:prstGeom>
              <a:blipFill>
                <a:blip r:embed="rId3"/>
                <a:stretch>
                  <a:fillRect t="-2410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40E766-A84D-7FA1-7F07-90DB967A75E9}"/>
                  </a:ext>
                </a:extLst>
              </p:cNvPr>
              <p:cNvSpPr txBox="1"/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GB" sz="3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PH" sz="3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m:rPr>
                          <m:nor/>
                        </m:rPr>
                        <a:rPr lang="en-GB" sz="3000">
                          <a:solidFill>
                            <a:schemeClr val="tx1"/>
                          </a:solidFill>
                        </a:rPr>
                        <m:t>1.09822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40E766-A84D-7FA1-7F07-90DB967A7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652922"/>
                <a:ext cx="3115733" cy="1044773"/>
              </a:xfrm>
              <a:prstGeom prst="rect">
                <a:avLst/>
              </a:prstGeom>
              <a:blipFill>
                <a:blip r:embed="rId4"/>
                <a:stretch>
                  <a:fillRect l="-813" t="-2410" r="-407" b="-13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A0164CC-4135-B992-2D18-2DFD67AF2E0A}"/>
              </a:ext>
            </a:extLst>
          </p:cNvPr>
          <p:cNvSpPr/>
          <p:nvPr/>
        </p:nvSpPr>
        <p:spPr>
          <a:xfrm>
            <a:off x="9847486" y="1852779"/>
            <a:ext cx="1421647" cy="643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3D69CF0-CD45-94AD-D52F-9C39A794F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545923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30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30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30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3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b="1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1.133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000" b="0" i="1" dirty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0.39</m:t>
                                </m:r>
                              </m:oMath>
                            </m:oMathPara>
                          </a14:m>
                          <a:endParaRPr lang="en-GB" sz="3000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3D69CF0-CD45-94AD-D52F-9C39A794FD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545923"/>
                  </p:ext>
                </p:extLst>
              </p:nvPr>
            </p:nvGraphicFramePr>
            <p:xfrm>
              <a:off x="7963709" y="3245364"/>
              <a:ext cx="3767553" cy="1645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" t="-2273" r="-2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10" t="-2273" r="-101010" b="-229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010" t="-2273" r="-1010" b="-229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1.2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0.5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000" dirty="0"/>
                            <a:t>-7</a:t>
                          </a:r>
                          <a:endParaRPr lang="en-PH" sz="3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1.133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010" t="-200000" r="-101010" b="-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sz="3000" dirty="0"/>
                            <a:t>-7.02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70205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683512-E500-F8E3-7422-117D9B15EB74}"/>
                  </a:ext>
                </a:extLst>
              </p:cNvPr>
              <p:cNvSpPr txBox="1"/>
              <p:nvPr/>
            </p:nvSpPr>
            <p:spPr>
              <a:xfrm>
                <a:off x="279399" y="4278903"/>
                <a:ext cx="4196003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𝑜𝑙𝑑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683512-E500-F8E3-7422-117D9B15E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4278903"/>
                <a:ext cx="4196003" cy="477054"/>
              </a:xfrm>
              <a:prstGeom prst="rect">
                <a:avLst/>
              </a:prstGeom>
              <a:blipFill>
                <a:blip r:embed="rId6"/>
                <a:stretch>
                  <a:fillRect t="-2439" b="-1951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60E483-AF2B-FC55-D46B-185BC3635628}"/>
                  </a:ext>
                </a:extLst>
              </p:cNvPr>
              <p:cNvSpPr txBox="1"/>
              <p:nvPr/>
            </p:nvSpPr>
            <p:spPr>
              <a:xfrm>
                <a:off x="279400" y="3321321"/>
                <a:ext cx="5800531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𝑔𝑟𝑎𝑑𝑖𝑒𝑛𝑡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60E483-AF2B-FC55-D46B-185BC3635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3321321"/>
                <a:ext cx="5800531" cy="477054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2DA74-4722-7FB5-685E-F57D1B4E2678}"/>
                  </a:ext>
                </a:extLst>
              </p:cNvPr>
              <p:cNvSpPr txBox="1"/>
              <p:nvPr/>
            </p:nvSpPr>
            <p:spPr>
              <a:xfrm>
                <a:off x="279399" y="3800825"/>
                <a:ext cx="5816601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0.1 × 1.09822=0.109822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82DA74-4722-7FB5-685E-F57D1B4E2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3800825"/>
                <a:ext cx="5816601" cy="477054"/>
              </a:xfrm>
              <a:prstGeom prst="rect">
                <a:avLst/>
              </a:prstGeom>
              <a:blipFill>
                <a:blip r:embed="rId8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BA26D2-97D6-F086-73D6-D9202DEE76F5}"/>
                  </a:ext>
                </a:extLst>
              </p:cNvPr>
              <p:cNvSpPr txBox="1"/>
              <p:nvPr/>
            </p:nvSpPr>
            <p:spPr>
              <a:xfrm>
                <a:off x="279399" y="4797980"/>
                <a:ext cx="5962375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𝑛𝑒𝑤</m:t>
                      </m:r>
                      <m:sSub>
                        <m:sSubPr>
                          <m:ctrlPr>
                            <a:rPr lang="en-US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GB" sz="28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0.5−</m:t>
                      </m:r>
                      <m:d>
                        <m:dPr>
                          <m:ctrlPr>
                            <a:rPr lang="en-GB" sz="25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0.109822</m:t>
                          </m:r>
                        </m:e>
                      </m:d>
                      <m:r>
                        <a:rPr lang="en-GB" sz="25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5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0.390178</m:t>
                      </m:r>
                    </m:oMath>
                  </m:oMathPara>
                </a14:m>
                <a:endParaRPr lang="en-PH" sz="2500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BA26D2-97D6-F086-73D6-D9202DEE7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99" y="4797980"/>
                <a:ext cx="5962375" cy="477054"/>
              </a:xfrm>
              <a:prstGeom prst="rect">
                <a:avLst/>
              </a:prstGeom>
              <a:blipFill>
                <a:blip r:embed="rId9"/>
                <a:stretch>
                  <a:fillRect t="-512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0FC4F50-046A-63E4-D663-0667B02C0FE4}"/>
              </a:ext>
            </a:extLst>
          </p:cNvPr>
          <p:cNvSpPr/>
          <p:nvPr/>
        </p:nvSpPr>
        <p:spPr>
          <a:xfrm>
            <a:off x="7963708" y="4337286"/>
            <a:ext cx="3767553" cy="55399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86000-44E1-168B-6B57-5F2C675B9113}"/>
              </a:ext>
            </a:extLst>
          </p:cNvPr>
          <p:cNvSpPr/>
          <p:nvPr/>
        </p:nvSpPr>
        <p:spPr>
          <a:xfrm>
            <a:off x="4751273" y="4683243"/>
            <a:ext cx="1490502" cy="6434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3C29B4-C859-1CB2-39BE-60F3EC99F612}"/>
                  </a:ext>
                </a:extLst>
              </p:cNvPr>
              <p:cNvSpPr txBox="1"/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000" dirty="0"/>
                  <a:t>To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dirty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sz="3000" dirty="0"/>
                  <a:t>, calculate the Step size and then subtract the </a:t>
                </a:r>
                <a:r>
                  <a:rPr lang="en-GB" sz="3000" b="1" dirty="0">
                    <a:solidFill>
                      <a:srgbClr val="00B0F0"/>
                    </a:solidFill>
                  </a:rPr>
                  <a:t>old</a:t>
                </a:r>
                <a:r>
                  <a:rPr lang="en-GB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GB" sz="30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sz="3000" dirty="0"/>
                  <a:t> with the Step size. </a:t>
                </a:r>
                <a:endParaRPr lang="en-PH" sz="30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3C29B4-C859-1CB2-39BE-60F3EC99F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2" y="5451587"/>
                <a:ext cx="10837334" cy="1015663"/>
              </a:xfrm>
              <a:prstGeom prst="rect">
                <a:avLst/>
              </a:prstGeom>
              <a:blipFill>
                <a:blip r:embed="rId10"/>
                <a:stretch>
                  <a:fillRect l="-1288" t="-7407" b="-17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147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8801-64B7-ECB5-6FB7-AA2561955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EE1F49-5DDD-035F-112B-EEAACEB8A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A264E-7A75-16A0-0FF6-ED98E86EF391}"/>
              </a:ext>
            </a:extLst>
          </p:cNvPr>
          <p:cNvSpPr txBox="1"/>
          <p:nvPr/>
        </p:nvSpPr>
        <p:spPr>
          <a:xfrm>
            <a:off x="2448914" y="2459504"/>
            <a:ext cx="72941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6:</a:t>
            </a:r>
          </a:p>
          <a:p>
            <a:pPr algn="ctr"/>
            <a:r>
              <a:rPr lang="en-US" sz="6000" dirty="0"/>
              <a:t>Compute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50620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F3A12-03C6-EE14-2CF3-07C060A5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49FA6-B7C1-D8D4-4E56-5708DB4BE569}"/>
                  </a:ext>
                </a:extLst>
              </p:cNvPr>
              <p:cNvSpPr txBox="1"/>
              <p:nvPr/>
            </p:nvSpPr>
            <p:spPr>
              <a:xfrm>
                <a:off x="2802950" y="1323956"/>
                <a:ext cx="6586098" cy="15838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5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5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d>
                                <m:dPr>
                                  <m:ctrlPr>
                                    <a:rPr lang="en-US" sz="5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5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5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50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49FA6-B7C1-D8D4-4E56-5708DB4BE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950" y="1323956"/>
                <a:ext cx="6586098" cy="1583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F1E9AFB-54B1-BF11-8F53-ED65E737D59E}"/>
              </a:ext>
            </a:extLst>
          </p:cNvPr>
          <p:cNvSpPr txBox="1"/>
          <p:nvPr/>
        </p:nvSpPr>
        <p:spPr>
          <a:xfrm>
            <a:off x="1170906" y="3950150"/>
            <a:ext cx="9850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dirty="0"/>
              <a:t>Because we now have two </a:t>
            </a:r>
            <a:r>
              <a:rPr lang="en-PH" sz="3000" b="1" dirty="0">
                <a:solidFill>
                  <a:srgbClr val="FF0000"/>
                </a:solidFill>
              </a:rPr>
              <a:t>independent variables</a:t>
            </a:r>
            <a:r>
              <a:rPr lang="en-PH" sz="3000" dirty="0"/>
              <a:t>, we need to extend this equation</a:t>
            </a:r>
          </a:p>
        </p:txBody>
      </p:sp>
    </p:spTree>
    <p:extLst>
      <p:ext uri="{BB962C8B-B14F-4D97-AF65-F5344CB8AC3E}">
        <p14:creationId xmlns:p14="http://schemas.microsoft.com/office/powerpoint/2010/main" val="34435785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7364D-51FD-AA76-1B6B-FA61E8A5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B7533F-E435-BF52-A2E0-85E42F760712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A5BB9D-95A2-6D6E-9D89-992E75C63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8F5F0785-FDD1-7393-4375-AAA4F4470C83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D3D942-1B5E-D456-1ACA-D7918A1D3486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0.109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1875BC-B709-A55B-DF97-FE50C25F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l="-1170" r="-585"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5DFC380-A254-13C6-532F-B254C85865D9}"/>
              </a:ext>
            </a:extLst>
          </p:cNvPr>
          <p:cNvSpPr/>
          <p:nvPr/>
        </p:nvSpPr>
        <p:spPr>
          <a:xfrm>
            <a:off x="3875602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E4439596-6F3D-C885-DDA0-3DC3C839D0A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50E30EC-9D38-C1E3-EA0F-ADEC42A5508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94454456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EFF39-FD57-26E3-C0D5-C217486D03AD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752109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𝟏𝟑𝟑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GB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𝟎𝟐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=−2.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8EFF39-FD57-26E3-C0D5-C217486D0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7521096" cy="553998"/>
              </a:xfrm>
              <a:prstGeom prst="rect">
                <a:avLst/>
              </a:prstGeom>
              <a:blipFill>
                <a:blip r:embed="rId6"/>
                <a:stretch>
                  <a:fillRect r="-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DC905D1-B8B9-FBDD-2E45-264AE9B217CB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0797DB-402D-D862-0931-0AA1EA05E423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CB0130-6423-27E1-327B-87D5C1836130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8760B89E-B1E4-1F5D-0DFE-617C4C1AF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328895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1.133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0.39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-7.02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5">
                <a:extLst>
                  <a:ext uri="{FF2B5EF4-FFF2-40B4-BE49-F238E27FC236}">
                    <a16:creationId xmlns:a16="http://schemas.microsoft.com/office/drawing/2014/main" id="{8760B89E-B1E4-1F5D-0DFE-617C4C1AF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7328895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1.133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0.39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-7.02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E5DC14-31C2-3630-B103-AD0201C1B8A6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5C636FF-0B82-25DE-5331-6485C89F6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8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66EBFFC-E5CF-BDFB-B092-960A4A2929AC}"/>
              </a:ext>
            </a:extLst>
          </p:cNvPr>
          <p:cNvSpPr/>
          <p:nvPr/>
        </p:nvSpPr>
        <p:spPr>
          <a:xfrm>
            <a:off x="5039561" y="1966000"/>
            <a:ext cx="6946640" cy="33631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31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D626-314C-25C0-CB78-0E5CECC8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D6D740B-A891-8E38-AD42-D3603D3D1E27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3108F-3082-0F7A-39F6-814154F7C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55FC2F7D-34F7-6940-592B-249373734AB4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E3E64E-F130-C9AD-0603-5E398DE29D8A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−(−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F9A616-0D11-904A-B328-2DB3CF7F4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l="-1170" r="-585"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67B9CD0-B898-B77C-7B58-88DF2AC60C79}"/>
              </a:ext>
            </a:extLst>
          </p:cNvPr>
          <p:cNvSpPr/>
          <p:nvPr/>
        </p:nvSpPr>
        <p:spPr>
          <a:xfrm>
            <a:off x="3875602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96149B94-4C88-DA12-1D21-63B25AA5027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6855BC3-181D-7CC9-7AC1-C7D0E9F2BEE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1579857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E3452D-2E06-72CD-E1AD-C376132BD267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15EEBB-C8E4-7EA7-D6DE-74721DC47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6"/>
                <a:stretch>
                  <a:fillRect r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5D5681D-4CED-1F7C-7035-3922FD9784B5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87CB79-361A-6F1B-969F-3CB06B9345D1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ED87FB-706A-EA0C-E83C-42E6C158439B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C847FD35-20B7-AE68-3ACD-E95B8220D5D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7D205001-C8A8-FD4D-972E-EFFF3D2F9F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2900443"/>
                  </p:ext>
                </p:extLst>
              </p:nvPr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DAECB-5103-870B-1091-4D8D7CF508E1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7F5EE0C-9FDA-62D1-6830-1E92CD2E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8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B13853-8D10-F6EB-F743-BDEE0142D8B9}"/>
              </a:ext>
            </a:extLst>
          </p:cNvPr>
          <p:cNvSpPr/>
          <p:nvPr/>
        </p:nvSpPr>
        <p:spPr>
          <a:xfrm>
            <a:off x="5039561" y="2328962"/>
            <a:ext cx="6946640" cy="336315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2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3C20F-91BD-9C51-C564-392B9B2B2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AAAF35-819C-661C-D4CF-C0CEB448949A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398323-A48D-19DF-B4D5-E8037304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9797402F-B20C-2D5B-FDCD-B510A2C8FA83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463CD8-D594-C250-6C05-B8E923900CC3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574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E9673B-0C2E-879B-6373-3DE40A99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F26942-946B-5384-D05A-E14504E9BDBA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6956AE-A3AD-0877-0712-C23281ACB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1EBD8CC-7FB0-2571-8C39-E0AEC8501B03}"/>
              </a:ext>
            </a:extLst>
          </p:cNvPr>
          <p:cNvSpPr/>
          <p:nvPr/>
        </p:nvSpPr>
        <p:spPr>
          <a:xfrm>
            <a:off x="3769585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76D36853-2E50-6792-BB85-8DE62A159A5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0E5E9CC-4340-F76C-FCD3-CF5438ED2D9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67893455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C24D4D-2307-BC00-3B36-BDD0139E5782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8411F2-EFB5-F2D2-B132-60B041002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170D1F9-BA5B-0CF5-C7EC-C0A11162B305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894CF7-EEC6-C7D9-F03C-B126EA84623D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FBDF61-2F1E-FDFA-1B81-744CB7A5DD5B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443D3DF9-CA03-FE2E-9373-32624529B49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9D786D79-2527-CC96-3996-BFB0B90FF5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E2374C-98B6-A47F-9575-FFD9718408E0}"/>
              </a:ext>
            </a:extLst>
          </p:cNvPr>
          <p:cNvSpPr/>
          <p:nvPr/>
        </p:nvSpPr>
        <p:spPr>
          <a:xfrm>
            <a:off x="5039561" y="2698017"/>
            <a:ext cx="6946640" cy="358882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64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9D193-A2B0-37B6-13D2-8A8B794F1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3C5EF0-37CF-F1FB-5F1B-2F288D6904C7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F31A37-E660-5664-3F81-63AE387BB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4DBB3547-3E96-8239-CED8-1C1766CF5C6F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0CFD1C-83DA-C5EE-CD1E-181F8A0C6264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3.2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961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6C7E6-4F6E-4529-E33A-6672F329A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A9D367-4C11-3055-9130-B8791A88177A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6CBAEF-980E-3DC3-130C-890EA73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D87E5DC-CD76-7D51-5C54-BEBBE059D807}"/>
              </a:ext>
            </a:extLst>
          </p:cNvPr>
          <p:cNvSpPr/>
          <p:nvPr/>
        </p:nvSpPr>
        <p:spPr>
          <a:xfrm>
            <a:off x="3769584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1827B2B-59B2-67C8-30A2-AAB4B88893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3A904480-C2DD-43F7-64BF-9DFF29A1830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076898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8C04A-272D-7C70-4773-DBCFE4832A95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3.2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619B6E-7592-DE6E-4393-C35F8E6BE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B4ED2CF-08F6-E5D9-053E-F84AEC6CAC47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C1E642-513E-0D8F-5BB3-4D921F742EB0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D00E9B-BAC0-EEEF-90EF-650BBDD76817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A1377974-7109-8077-4F0E-60C816A85C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0329825F-3136-0414-98CA-7FEB30B14F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59A9905-B9FC-286E-96FD-722A2B106D4B}"/>
              </a:ext>
            </a:extLst>
          </p:cNvPr>
          <p:cNvSpPr/>
          <p:nvPr/>
        </p:nvSpPr>
        <p:spPr>
          <a:xfrm>
            <a:off x="5039561" y="3043551"/>
            <a:ext cx="6946640" cy="38545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25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290AA-988B-572D-9CFC-9CAB8AA8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D6C6A4-7FA6-BE05-1E60-A5748F323C83}"/>
                  </a:ext>
                </a:extLst>
              </p:cNvPr>
              <p:cNvSpPr txBox="1"/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7B3069-C74F-3C64-881D-3EB42C250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4707760"/>
                <a:ext cx="2407664" cy="967381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0A564FC1-79B7-B902-5273-5CBBB0E55729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probability of Student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A1E75A-6446-03E7-B62B-6228C515DB6A}"/>
                  </a:ext>
                </a:extLst>
              </p:cNvPr>
              <p:cNvSpPr txBox="1"/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PH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</a:rPr>
                                <m:t>3.9</m:t>
                              </m:r>
                              <m:r>
                                <a:rPr lang="en-PH" sz="30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980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746C274-D875-A8FA-F4CB-8700B56A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25" y="5700293"/>
                <a:ext cx="4328272" cy="967381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0BF9CA-3B00-9889-EA5C-27C7ACDF2D26}"/>
                  </a:ext>
                </a:extLst>
              </p:cNvPr>
              <p:cNvSpPr txBox="1"/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H" sz="3000" dirty="0"/>
                  <a:t>First, let us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PH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l-PL" sz="32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PH" sz="3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l-PL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PH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PH" sz="3000" dirty="0"/>
                  <a:t> as </a:t>
                </a:r>
                <a14:m>
                  <m:oMath xmlns:m="http://schemas.openxmlformats.org/officeDocument/2006/math">
                    <m:r>
                      <a:rPr lang="en-PH" sz="30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PH" sz="30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3B97873-E55B-3B96-9F6F-6FCF5617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" y="1313272"/>
                <a:ext cx="4777497" cy="1054519"/>
              </a:xfrm>
              <a:prstGeom prst="rect">
                <a:avLst/>
              </a:prstGeom>
              <a:blipFill>
                <a:blip r:embed="rId5"/>
                <a:stretch>
                  <a:fillRect l="-2918" t="-47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AA122AC-19A0-6F56-AD83-DB987393B09D}"/>
              </a:ext>
            </a:extLst>
          </p:cNvPr>
          <p:cNvSpPr/>
          <p:nvPr/>
        </p:nvSpPr>
        <p:spPr>
          <a:xfrm>
            <a:off x="3769584" y="5898027"/>
            <a:ext cx="1107695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4753DF7B-825B-E68F-B1E4-0B1C1965066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1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18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422C92C-9F92-CCBC-471A-023062DF043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08683394"/>
                  </p:ext>
                </p:extLst>
              </p:nvPr>
            </p:nvGraphicFramePr>
            <p:xfrm>
              <a:off x="5039560" y="1313272"/>
              <a:ext cx="6946640" cy="2468880"/>
            </p:xfrm>
            <a:graphic>
              <a:graphicData uri="http://schemas.openxmlformats.org/drawingml/2006/table">
                <a:tbl>
                  <a:tblPr/>
                  <a:tblGrid>
                    <a:gridCol w="1389328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389328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17" t="-3922" r="-303670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99091" t="-3922" r="-200909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835" t="-3922" r="-102752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8182" t="-3922" r="-1818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65A112-9EE1-BD40-15CB-888272505519}"/>
                  </a:ext>
                </a:extLst>
              </p:cNvPr>
              <p:cNvSpPr txBox="1"/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pl-PL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l-PL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d>
                        <m:dPr>
                          <m:ctrlPr>
                            <a:rPr lang="pl-PL" sz="3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30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3.9</m:t>
                      </m:r>
                    </m:oMath>
                  </m:oMathPara>
                </a14:m>
                <a:endParaRPr lang="pl-PL" sz="3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4F6CF-7B28-7958-FE8F-1DB441332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6" y="4047934"/>
                <a:ext cx="618398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1193974C-0C19-BE60-D894-530931E6C6F1}"/>
              </a:ext>
            </a:extLst>
          </p:cNvPr>
          <p:cNvSpPr/>
          <p:nvPr/>
        </p:nvSpPr>
        <p:spPr>
          <a:xfrm>
            <a:off x="99205" y="414038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3B997B-9613-7D67-F189-DA75A4236A5E}"/>
              </a:ext>
            </a:extLst>
          </p:cNvPr>
          <p:cNvSpPr/>
          <p:nvPr/>
        </p:nvSpPr>
        <p:spPr>
          <a:xfrm>
            <a:off x="104235" y="498162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0DAF30-554E-AAC1-9605-A49FA348B0DC}"/>
              </a:ext>
            </a:extLst>
          </p:cNvPr>
          <p:cNvSpPr/>
          <p:nvPr/>
        </p:nvSpPr>
        <p:spPr>
          <a:xfrm>
            <a:off x="99205" y="608783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7EBF4BCD-D687-B811-A27F-A3C89267956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GB" sz="18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GB" sz="1800" b="1" i="1" dirty="0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PH" sz="1800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endParaRPr lang="en-PH" sz="1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5">
                <a:extLst>
                  <a:ext uri="{FF2B5EF4-FFF2-40B4-BE49-F238E27FC236}">
                    <a16:creationId xmlns:a16="http://schemas.microsoft.com/office/drawing/2014/main" id="{C2C3537D-7CC5-BA5B-40E3-5AC13722B07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8648" y="3970060"/>
              <a:ext cx="3767553" cy="7416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1255851">
                      <a:extLst>
                        <a:ext uri="{9D8B030D-6E8A-4147-A177-3AD203B41FA5}">
                          <a16:colId xmlns:a16="http://schemas.microsoft.com/office/drawing/2014/main" val="1496138343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2104260520"/>
                        </a:ext>
                      </a:extLst>
                    </a:gridCol>
                    <a:gridCol w="1255851">
                      <a:extLst>
                        <a:ext uri="{9D8B030D-6E8A-4147-A177-3AD203B41FA5}">
                          <a16:colId xmlns:a16="http://schemas.microsoft.com/office/drawing/2014/main" val="5718738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" t="-6667" r="-2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1010" t="-6667" r="-10202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</a:t>
                          </a:r>
                          <a:endParaRPr lang="en-PH" sz="1800" b="1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790230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1.2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0.5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-7</a:t>
                          </a:r>
                          <a:endParaRPr lang="en-PH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03920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A77153B-0014-6F74-F195-3FF73A5972BF}"/>
              </a:ext>
            </a:extLst>
          </p:cNvPr>
          <p:cNvSpPr/>
          <p:nvPr/>
        </p:nvSpPr>
        <p:spPr>
          <a:xfrm>
            <a:off x="5039561" y="3396702"/>
            <a:ext cx="6946640" cy="385450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44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8243-46A4-BDE5-348F-3076A384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57ACBF-4C53-6019-F418-C2911D5A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D093841F-C041-ED5A-6CF7-9C4481D2936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5DB9B103-A52E-DA6B-7B6A-0EC8019C71C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21016651"/>
                  </p:ext>
                </p:extLst>
              </p:nvPr>
            </p:nvGraphicFramePr>
            <p:xfrm>
              <a:off x="838200" y="2016508"/>
              <a:ext cx="10515600" cy="3749040"/>
            </p:xfrm>
            <a:graphic>
              <a:graphicData uri="http://schemas.openxmlformats.org/drawingml/2006/table">
                <a:tbl>
                  <a:tblPr/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212" t="-6329" r="-302424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6329" r="-200602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818" t="-6329" r="-101818" b="-293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398" t="-6329" r="-1205" b="-2936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96117D9D-4108-5D0F-A4F0-6BA84E3A5AF7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Prediction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A1BBE-0FE9-899B-9E06-A9151BB39514}"/>
              </a:ext>
            </a:extLst>
          </p:cNvPr>
          <p:cNvSpPr/>
          <p:nvPr/>
        </p:nvSpPr>
        <p:spPr>
          <a:xfrm>
            <a:off x="9259291" y="3028950"/>
            <a:ext cx="2094509" cy="2736597"/>
          </a:xfrm>
          <a:prstGeom prst="rect">
            <a:avLst/>
          </a:prstGeom>
          <a:solidFill>
            <a:srgbClr val="FFC00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43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924BC-42EE-91EE-E75B-2161F18F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31B77-5DD3-4AD1-32F3-5C22D7D9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1C216-7D07-C4C2-6C4E-EB06188FBC74}"/>
              </a:ext>
            </a:extLst>
          </p:cNvPr>
          <p:cNvSpPr txBox="1"/>
          <p:nvPr/>
        </p:nvSpPr>
        <p:spPr>
          <a:xfrm>
            <a:off x="3814897" y="2459504"/>
            <a:ext cx="456221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3:</a:t>
            </a:r>
          </a:p>
          <a:p>
            <a:pPr algn="ctr"/>
            <a:r>
              <a:rPr lang="en-US" sz="6000" dirty="0"/>
              <a:t>Compute Loss</a:t>
            </a:r>
          </a:p>
        </p:txBody>
      </p:sp>
    </p:spTree>
    <p:extLst>
      <p:ext uri="{BB962C8B-B14F-4D97-AF65-F5344CB8AC3E}">
        <p14:creationId xmlns:p14="http://schemas.microsoft.com/office/powerpoint/2010/main" val="37712397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47DE5-8ACA-4CCF-1F6F-9C09E71D8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3EAB4E-DDF4-D8A4-FB7C-0DA65821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74EFEF-F78D-A88B-4A7E-1BACF732BAD6}"/>
                  </a:ext>
                </a:extLst>
              </p:cNvPr>
              <p:cNvSpPr txBox="1"/>
              <p:nvPr/>
            </p:nvSpPr>
            <p:spPr>
              <a:xfrm>
                <a:off x="736270" y="2116661"/>
                <a:ext cx="10794670" cy="7078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CB6E89-84BE-2C8A-4679-85733AC86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0" y="2116661"/>
                <a:ext cx="10794670" cy="707886"/>
              </a:xfrm>
              <a:prstGeom prst="rect">
                <a:avLst/>
              </a:prstGeom>
              <a:blipFill>
                <a:blip r:embed="rId2"/>
                <a:stretch>
                  <a:fillRect t="-5085" b="-237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C004416-CC9D-4A9E-EF55-9F20D928422A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Computing Loss (Binary Cross-Entropy)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3D7B79-3564-60B8-FA53-31A214000A22}"/>
                  </a:ext>
                </a:extLst>
              </p:cNvPr>
              <p:cNvSpPr txBox="1"/>
              <p:nvPr/>
            </p:nvSpPr>
            <p:spPr>
              <a:xfrm>
                <a:off x="729182" y="3297894"/>
                <a:ext cx="9208548" cy="191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3200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PH" sz="3200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 </a:t>
                </a:r>
                <a:r>
                  <a:rPr lang="en-US" sz="3000" dirty="0">
                    <a:latin typeface="Calibri Body"/>
                  </a:rPr>
                  <a:t>is the actual label of each sample </a:t>
                </a:r>
                <a:endParaRPr lang="en-US" sz="3000" b="1" dirty="0">
                  <a:latin typeface="Calibri Body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PH" sz="3200" b="1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PH" sz="3200" b="1" i="1" dirty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GB" sz="32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libri Body"/>
                  </a:rPr>
                  <a:t>is the </a:t>
                </a:r>
                <a:r>
                  <a:rPr lang="en-US" sz="3000" b="1" dirty="0">
                    <a:latin typeface="Calibri Body"/>
                  </a:rPr>
                  <a:t>predicted </a:t>
                </a:r>
                <a:r>
                  <a:rPr lang="en-US" sz="3000" dirty="0">
                    <a:latin typeface="Calibri Body"/>
                  </a:rPr>
                  <a:t>label of each sample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BD06EB-D34D-C626-61A4-A6E4A7627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2" y="3297894"/>
                <a:ext cx="9208548" cy="1916294"/>
              </a:xfrm>
              <a:prstGeom prst="rect">
                <a:avLst/>
              </a:prstGeom>
              <a:blipFill>
                <a:blip r:embed="rId3"/>
                <a:stretch>
                  <a:fillRect l="-1377" t="-3289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79995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9D74-A4D6-6EF2-EB18-A25CFFF2E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49DB81-85F1-3CF1-6A05-43EA598B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5DF7B-293B-5878-1229-FAED049169F4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0.109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⁡(1−0.109))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1F31D8-AA77-311F-135D-4DCE7EC1F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92A8E8EE-5FE4-A577-0E14-254D66CD40F3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C6CE1-1BBC-A9CC-DE09-0178BB6F61FC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⁡(1−0.109))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5A9800-6DE3-CD5F-2F14-5F7C0B4A9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DE3DBC-5869-666A-3F14-19F6F81743EE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76794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2500" b="0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1−0.109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A7E8EE-178B-4A12-FD3B-A72C9BE1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767944" cy="477054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64E05B-2A51-C18C-A220-EA2034E8006F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8590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.8909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=0.1155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7B099F-90C7-C5E1-0710-234EFEB38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8590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F9E466-0CA5-7A9B-BE31-8DBE4AB0D6E5}"/>
              </a:ext>
            </a:extLst>
          </p:cNvPr>
          <p:cNvSpPr/>
          <p:nvPr/>
        </p:nvSpPr>
        <p:spPr>
          <a:xfrm>
            <a:off x="3746344" y="6013107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CAE61F-FE43-4E21-288C-42B4085B8214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723176-6E54-0920-DA12-17DAE93E6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CDBC972A-CD40-8F19-F467-1B8C3547EE7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31EBB67A-F905-FEC8-6159-2A66AFDB06E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9050510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1E29550-4DD4-220B-DEBA-411DAAF629EE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EDB7DEF-6532-9D2B-FC3F-E656AB310D61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31E550F-2E5E-EC54-F443-9A292DEF5500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6F8E09-7B5A-56A6-BE5B-AD09FD55BBE7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2ACFC8-B40F-2802-3E04-C50E3A40EFE3}"/>
              </a:ext>
            </a:extLst>
          </p:cNvPr>
          <p:cNvSpPr/>
          <p:nvPr/>
        </p:nvSpPr>
        <p:spPr>
          <a:xfrm>
            <a:off x="4722395" y="2013929"/>
            <a:ext cx="7010400" cy="372432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933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C3B1-7B13-35A3-4D80-885A9CA3B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74D6A-A3D5-D1A7-A71C-B55B79D36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8898F-17E9-F94E-6BF9-77941B62184E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401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⁡(1−0.401))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F813C5-9CA9-D4B2-52E7-3F253972B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2C88F106-AC7C-90E5-BAE4-728DBDFBE570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816D4E-9C93-52D8-6DF7-8ED1F8BF94D4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⁡(1−0.401))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1C479-F7CB-B0BC-3A1E-C02A2FD4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599D64-60D7-01CD-300B-F7D57620A507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401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4703C70-FF2C-E386-7754-1E49AF06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blipFill>
                <a:blip r:embed="rId4"/>
                <a:stretch>
                  <a:fillRect l="-74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4308B0-CA49-A887-E3A6-A445BAFB572C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2875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5987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5130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54E460-613C-B5F4-8299-BB2C2273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2875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2B88F74-7893-5FAF-4A30-B0E65DC6D877}"/>
              </a:ext>
            </a:extLst>
          </p:cNvPr>
          <p:cNvSpPr/>
          <p:nvPr/>
        </p:nvSpPr>
        <p:spPr>
          <a:xfrm>
            <a:off x="3689194" y="6017800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C30B8B-7D50-AF91-28E2-A5EA8E364B3F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492126-11AF-E80C-B4D2-77AF25016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09607433-E904-91EF-7F02-B38D944E3DB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4C4A1CA6-74D7-392B-E081-75538D73809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293069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6A42FC0-6875-EE65-0A06-10C21AA10F05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A2ADC1-1769-B4CB-C824-28EA914C6958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52992B-5F6F-5863-00DB-953C46B316F5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561309-A0CE-67B2-1E9A-336393E90357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89FED-0A50-1C80-EAF8-7FA1DF93A5E7}"/>
              </a:ext>
            </a:extLst>
          </p:cNvPr>
          <p:cNvSpPr/>
          <p:nvPr/>
        </p:nvSpPr>
        <p:spPr>
          <a:xfrm>
            <a:off x="4722395" y="2389272"/>
            <a:ext cx="7010400" cy="34277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D667D-BA1F-CB60-5F79-543E06E0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4505BA-99D4-18BA-B478-918A38F1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5D639-C18A-CB0F-4123-50B4A4D51507}"/>
                  </a:ext>
                </a:extLst>
              </p:cNvPr>
              <p:cNvSpPr txBox="1"/>
              <p:nvPr/>
            </p:nvSpPr>
            <p:spPr>
              <a:xfrm>
                <a:off x="2578093" y="1209656"/>
                <a:ext cx="7934526" cy="15751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5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5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50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5000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l-PL" sz="48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PH" sz="48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PH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PH" sz="4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l-PL" sz="48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PH" sz="4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4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PH" sz="48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4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8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5000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5D639-C18A-CB0F-4123-50B4A4D51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93" y="1209656"/>
                <a:ext cx="7934526" cy="1575175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10D0BAF-3F3C-5870-9906-D5DF415D375F}"/>
              </a:ext>
            </a:extLst>
          </p:cNvPr>
          <p:cNvSpPr txBox="1"/>
          <p:nvPr/>
        </p:nvSpPr>
        <p:spPr>
          <a:xfrm>
            <a:off x="1170906" y="3950150"/>
            <a:ext cx="98501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dirty="0"/>
              <a:t>Because we now have two </a:t>
            </a:r>
            <a:r>
              <a:rPr lang="en-PH" sz="3000" b="1" dirty="0">
                <a:solidFill>
                  <a:srgbClr val="FF0000"/>
                </a:solidFill>
              </a:rPr>
              <a:t>independent variables</a:t>
            </a:r>
            <a:r>
              <a:rPr lang="en-PH" sz="3000" dirty="0"/>
              <a:t>, we need to extend this equation</a:t>
            </a:r>
          </a:p>
        </p:txBody>
      </p:sp>
    </p:spTree>
    <p:extLst>
      <p:ext uri="{BB962C8B-B14F-4D97-AF65-F5344CB8AC3E}">
        <p14:creationId xmlns:p14="http://schemas.microsoft.com/office/powerpoint/2010/main" val="2047976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45919-C7CC-6E59-254F-D28077E03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E7900-BF36-2054-0158-447FBC0EB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0652C1-D7C4-104C-7BC5-09AAA29C8499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574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PH" sz="25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⁡(1−0.574))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C6A947-748F-0E42-5993-FEC885130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92E1C9B-3427-D738-53ED-356D2AAD9554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AD3ED3-3B0F-026E-BEE8-F20134E2A45A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⁡(1−0.574))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2E188-BE21-C560-15FE-CD4948941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4850910" cy="477054"/>
              </a:xfrm>
              <a:prstGeom prst="rect">
                <a:avLst/>
              </a:prstGeom>
              <a:blipFill>
                <a:blip r:embed="rId3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AD719F-B699-5E36-E37B-FCAB84BE2CF4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1−0.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574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2ADDEA-4562-6590-A338-46A1E855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3405704" cy="477054"/>
              </a:xfrm>
              <a:prstGeom prst="rect">
                <a:avLst/>
              </a:prstGeom>
              <a:blipFill>
                <a:blip r:embed="rId4"/>
                <a:stretch>
                  <a:fillRect l="-74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FB851-BD5C-CE73-3ED4-F628B294099E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444018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2500" b="0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4256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.8544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3AAF-738B-9784-F0C1-E7DBE61AB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444018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01B5A31-CA08-2820-EC4C-A5F14BE6F73F}"/>
              </a:ext>
            </a:extLst>
          </p:cNvPr>
          <p:cNvSpPr/>
          <p:nvPr/>
        </p:nvSpPr>
        <p:spPr>
          <a:xfrm>
            <a:off x="3700624" y="6017800"/>
            <a:ext cx="1122836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EEF055-2F56-5F95-BDED-F4F64BA62371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66BAF8E-304A-C032-3ACE-D395695A0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7E323E45-9A17-7C36-70A4-495F4858B20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BD39D6A9-3120-7E03-BF5D-FF4EFE524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1590291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4284C784-F3A2-CBD3-20FA-2673E2EF8B02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6320E4-6DBA-CC95-7A66-D65DA932364B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3047B9-4FE6-8C27-9386-AC5CEA7A35A1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7665AA-6999-C479-1E2E-86A190564005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DF7A82-7534-B0F3-6C85-0C7265C6EDDB}"/>
              </a:ext>
            </a:extLst>
          </p:cNvPr>
          <p:cNvSpPr/>
          <p:nvPr/>
        </p:nvSpPr>
        <p:spPr>
          <a:xfrm>
            <a:off x="4722395" y="2746111"/>
            <a:ext cx="7010400" cy="34277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639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DE71B-16EB-88AA-AE0F-ECB0DC37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1D39B7-DD6B-BEED-7CB8-6175EC4C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22D4AF-AF6A-2294-06AE-CBEB6235BCF2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961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⁡(1−0.961))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583E2C-7D9C-FAB9-626C-280D4EB5E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634054B9-7DF3-CF93-F64C-BD0CD0CBE4E7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B813BB-4CBE-FF32-D8E4-D9E29F092F70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59853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PH" sz="25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𝑙𝑜𝑠𝑠</m:t>
                        </m:r>
                      </m:e>
                      <m:sub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PH" sz="2500" i="1" dirty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PH" sz="25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PH" sz="25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PH" sz="2500" dirty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PH" sz="25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PH" sz="2500" i="1" dirty="0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GB" sz="2500" i="1" dirty="0">
                                    <a:latin typeface="Cambria Math" panose="02040503050406030204" pitchFamily="18" charset="0"/>
                                  </a:rPr>
                                  <m:t>961</m:t>
                                </m:r>
                              </m:e>
                            </m:d>
                          </m:e>
                        </m:func>
                        <m:r>
                          <a:rPr lang="en-GB" sz="2500" b="0" i="1" dirty="0" smtClean="0">
                            <a:latin typeface="Cambria Math" panose="02040503050406030204" pitchFamily="18" charset="0"/>
                          </a:rPr>
                          <m:t>+0 </m:t>
                        </m:r>
                        <m:r>
                          <a:rPr lang="en-PH" sz="25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5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PH" sz="2500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PH" sz="2500" i="1" dirty="0">
                            <a:latin typeface="Cambria Math" panose="02040503050406030204" pitchFamily="18" charset="0"/>
                          </a:rPr>
                          <m:t>⁡(1−0.961)</m:t>
                        </m:r>
                      </m:e>
                    </m:d>
                  </m:oMath>
                </a14:m>
                <a:r>
                  <a:rPr lang="en-PH" sz="25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632357-F566-D6BF-CD8E-2F996B0C4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5985364" cy="477054"/>
              </a:xfrm>
              <a:prstGeom prst="rect">
                <a:avLst/>
              </a:prstGeom>
              <a:blipFill>
                <a:blip r:embed="rId3"/>
                <a:stretch>
                  <a:fillRect l="-42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4D4F8B-8242-A3D5-3CB1-4F10233F0A2F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287640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sz="2500" i="1" dirty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F3F963-EAF2-3785-30CF-010926350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2876404" cy="477054"/>
              </a:xfrm>
              <a:prstGeom prst="rect">
                <a:avLst/>
              </a:prstGeom>
              <a:blipFill>
                <a:blip r:embed="rId4"/>
                <a:stretch>
                  <a:fillRect l="-44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9E766E-41E0-6C61-9B09-2F2721AB1E26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229134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.0396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00744E-1CD5-F76B-530B-FB14026CE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2291340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B010043-E2A7-700A-C316-2546B4C5DF8E}"/>
              </a:ext>
            </a:extLst>
          </p:cNvPr>
          <p:cNvSpPr/>
          <p:nvPr/>
        </p:nvSpPr>
        <p:spPr>
          <a:xfrm>
            <a:off x="1517396" y="6037871"/>
            <a:ext cx="1157224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D5F164-EA26-CCAE-A10A-8B2714024996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7952C7-469B-5FDF-2BF8-58235AD74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564721E7-9062-A816-775D-412D544B79F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90B1674B-4137-1901-5797-08E878FB376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28074486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AA1E5E6-03D0-9C87-2493-D0946189992C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E9B8BE1-79AE-D457-C2CB-49ED6E045136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7B6CC2-2A26-C61E-0E75-005B90086BAE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644443-7BAC-0C77-A192-92D1B0EF04A3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D1D197-85AC-DA15-D287-463FBCB3042D}"/>
              </a:ext>
            </a:extLst>
          </p:cNvPr>
          <p:cNvSpPr/>
          <p:nvPr/>
        </p:nvSpPr>
        <p:spPr>
          <a:xfrm>
            <a:off x="4722395" y="3091159"/>
            <a:ext cx="7010400" cy="394486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7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A558B-F6D6-CEB7-9765-EB340AD1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622376-D847-7F70-ADF0-F9B3278C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A6A42F-331C-F034-FFCE-14E635724FBC}"/>
                  </a:ext>
                </a:extLst>
              </p:cNvPr>
              <p:cNvSpPr txBox="1"/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dirty="0" err="1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980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⁡(1−0.980))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DDF867-DCCE-6EF9-B597-62B6242A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635996"/>
                <a:ext cx="7314908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4B339E05-B719-FC9C-A0FF-E489A22602FA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loss of Student 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5BA397-4D1D-A0F0-5331-B8E08D6ED953}"/>
                  </a:ext>
                </a:extLst>
              </p:cNvPr>
              <p:cNvSpPr txBox="1"/>
              <p:nvPr/>
            </p:nvSpPr>
            <p:spPr>
              <a:xfrm>
                <a:off x="381146" y="5089573"/>
                <a:ext cx="589392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e>
                          </m:d>
                        </m:e>
                      </m:func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+0 </m:t>
                      </m:r>
                      <m:r>
                        <a:rPr lang="en-PH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⁡(1−0.980))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B77AE-08F7-0CE7-3DEE-C786F0717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089573"/>
                <a:ext cx="5893924" cy="477054"/>
              </a:xfrm>
              <a:prstGeom prst="rect">
                <a:avLst/>
              </a:prstGeom>
              <a:blipFill>
                <a:blip r:embed="rId3"/>
                <a:stretch>
                  <a:fillRect r="-64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089C70-CDED-FE8B-41C4-62048689DF35}"/>
                  </a:ext>
                </a:extLst>
              </p:cNvPr>
              <p:cNvSpPr txBox="1"/>
              <p:nvPr/>
            </p:nvSpPr>
            <p:spPr>
              <a:xfrm>
                <a:off x="381146" y="5566627"/>
                <a:ext cx="289926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PH" sz="25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GB" sz="2500" i="1" dirty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GB" sz="2500" b="0" i="1" dirty="0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25BC02-EE85-F162-C1ED-535F07C85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5566627"/>
                <a:ext cx="2899264" cy="477054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479B64-22A7-6ACB-3043-17A9C0CAB7DA}"/>
                  </a:ext>
                </a:extLst>
              </p:cNvPr>
              <p:cNvSpPr txBox="1"/>
              <p:nvPr/>
            </p:nvSpPr>
            <p:spPr>
              <a:xfrm>
                <a:off x="383280" y="6066760"/>
                <a:ext cx="2382780" cy="4770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.02004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85D02AF-59D5-72E8-66EE-3CD7F7C6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80" y="6066760"/>
                <a:ext cx="2382780" cy="477054"/>
              </a:xfrm>
              <a:prstGeom prst="rect">
                <a:avLst/>
              </a:prstGeom>
              <a:blipFill>
                <a:blip r:embed="rId5"/>
                <a:stretch>
                  <a:fillRect l="-1064" r="-5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DE34B55-B5F4-F793-5705-CBF565BCC609}"/>
              </a:ext>
            </a:extLst>
          </p:cNvPr>
          <p:cNvSpPr/>
          <p:nvPr/>
        </p:nvSpPr>
        <p:spPr>
          <a:xfrm>
            <a:off x="1517520" y="6017800"/>
            <a:ext cx="1157224" cy="630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92EBF7-C6D9-A4BC-F39D-2DBC35E96338}"/>
                  </a:ext>
                </a:extLst>
              </p:cNvPr>
              <p:cNvSpPr txBox="1"/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25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5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25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25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5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5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25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5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5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25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25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25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7E4EA8-B562-FA89-10EC-05EE20C57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46" y="4055589"/>
                <a:ext cx="6757350" cy="477054"/>
              </a:xfrm>
              <a:prstGeom prst="rect">
                <a:avLst/>
              </a:prstGeom>
              <a:blipFill>
                <a:blip r:embed="rId6"/>
                <a:stretch>
                  <a:fillRect t="-4762" b="-1428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F1B24D9E-8C54-F919-2C15-3B09A6AC8ED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18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18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18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18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18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0.0396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5">
                <a:extLst>
                  <a:ext uri="{FF2B5EF4-FFF2-40B4-BE49-F238E27FC236}">
                    <a16:creationId xmlns:a16="http://schemas.microsoft.com/office/drawing/2014/main" id="{8CE240AB-6269-4F53-CBDA-B6A67D28EA5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91094424"/>
                  </p:ext>
                </p:extLst>
              </p:nvPr>
            </p:nvGraphicFramePr>
            <p:xfrm>
              <a:off x="4722394" y="1371659"/>
              <a:ext cx="7010400" cy="246888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281" t="-3922" r="-199281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725" t="-3922" r="-100725" b="-2980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300725" t="-3922" r="-725" b="-2980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0.0396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1800" dirty="0"/>
                            <a:t>?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6BF3B74C-0053-DBDC-9CFC-D636301BBDC8}"/>
              </a:ext>
            </a:extLst>
          </p:cNvPr>
          <p:cNvSpPr/>
          <p:nvPr/>
        </p:nvSpPr>
        <p:spPr>
          <a:xfrm>
            <a:off x="29272" y="470129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74A868-CC83-4C77-771C-66388993113E}"/>
              </a:ext>
            </a:extLst>
          </p:cNvPr>
          <p:cNvSpPr/>
          <p:nvPr/>
        </p:nvSpPr>
        <p:spPr>
          <a:xfrm>
            <a:off x="31277" y="517834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636833D-0039-B84F-6400-8460C1303292}"/>
              </a:ext>
            </a:extLst>
          </p:cNvPr>
          <p:cNvSpPr/>
          <p:nvPr/>
        </p:nvSpPr>
        <p:spPr>
          <a:xfrm>
            <a:off x="41408" y="5631923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C40226-16C7-067A-1A99-43693525A021}"/>
              </a:ext>
            </a:extLst>
          </p:cNvPr>
          <p:cNvSpPr/>
          <p:nvPr/>
        </p:nvSpPr>
        <p:spPr>
          <a:xfrm>
            <a:off x="40424" y="6107117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D5F7E3-B241-1D75-0F49-9A86C40ED562}"/>
              </a:ext>
            </a:extLst>
          </p:cNvPr>
          <p:cNvSpPr/>
          <p:nvPr/>
        </p:nvSpPr>
        <p:spPr>
          <a:xfrm>
            <a:off x="4722395" y="3509009"/>
            <a:ext cx="7010400" cy="331529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1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5FF44-D2E4-5A2E-DD80-BD6DB3006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A4B4E-5661-4542-0513-3413C0D3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97860310-1204-4FCA-3F66-F870C2A5FD4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199" y="1325880"/>
              <a:ext cx="10515600" cy="42062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3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3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30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30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30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30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32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200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𝑙𝑜𝑠𝑠</m:t>
                                    </m:r>
                                  </m:e>
                                  <m:sub>
                                    <m:r>
                                      <a:rPr lang="en-PH" sz="3200" b="0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30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Content Placeholder 5">
                <a:extLst>
                  <a:ext uri="{FF2B5EF4-FFF2-40B4-BE49-F238E27FC236}">
                    <a16:creationId xmlns:a16="http://schemas.microsoft.com/office/drawing/2014/main" id="{E5505956-6999-14CD-DA91-F9185023F8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06637127"/>
                  </p:ext>
                </p:extLst>
              </p:nvPr>
            </p:nvGraphicFramePr>
            <p:xfrm>
              <a:off x="838199" y="1325880"/>
              <a:ext cx="10515600" cy="42062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4630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5217" r="-402174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561" t="-5217" r="-299281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725" t="-5217" r="-201449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0725" t="-5217" r="-101449" b="-20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0725" t="-5217" r="-1449" b="-20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30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F39463B-70FA-A2C7-0E21-9D76C8E38EA0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Computing Loss (Binary Cross-Entropy)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7D94A-F560-40D1-A1C5-17DAFE8E8F9C}"/>
              </a:ext>
            </a:extLst>
          </p:cNvPr>
          <p:cNvSpPr/>
          <p:nvPr/>
        </p:nvSpPr>
        <p:spPr>
          <a:xfrm>
            <a:off x="9611831" y="2797002"/>
            <a:ext cx="1741967" cy="2735117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4757-D48E-ABBB-5A1C-0C2151F6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123EB8-F1BB-7EE9-5E6F-508A1E90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6AC09-D71B-48B6-A3D3-7901E6A0E493}"/>
                  </a:ext>
                </a:extLst>
              </p:cNvPr>
              <p:cNvSpPr txBox="1"/>
              <p:nvPr/>
            </p:nvSpPr>
            <p:spPr>
              <a:xfrm>
                <a:off x="2408296" y="1926529"/>
                <a:ext cx="7565043" cy="195938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GB" sz="5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5000" b="0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PH" sz="5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5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5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5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e>
                            <m:sub>
                              <m:r>
                                <a:rPr lang="en-GB" sz="5000" b="0" i="1" dirty="0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581994-8894-B596-86AA-39466A537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6" y="1926529"/>
                <a:ext cx="7565043" cy="1959383"/>
              </a:xfrm>
              <a:prstGeom prst="rect">
                <a:avLst/>
              </a:prstGeom>
              <a:blipFill>
                <a:blip r:embed="rId2"/>
                <a:stretch>
                  <a:fillRect l="-2003" t="-134177" r="-501" b="-1873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81BC30F9-82DB-9D63-F56E-CF3F695F33F5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Average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E8EFC2-83CE-710F-8D5B-20F70B40833B}"/>
                  </a:ext>
                </a:extLst>
              </p:cNvPr>
              <p:cNvSpPr txBox="1"/>
              <p:nvPr/>
            </p:nvSpPr>
            <p:spPr>
              <a:xfrm>
                <a:off x="2408296" y="4084703"/>
                <a:ext cx="9208548" cy="1916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𝒍𝒐𝒔𝒔</m:t>
                        </m:r>
                      </m:e>
                      <m:sub>
                        <m:r>
                          <a:rPr lang="en-GB" sz="3200" b="1" i="1" dirty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is the binary cross entropy loss of each sample </a:t>
                </a:r>
                <a:endParaRPr lang="en-US" sz="3000" b="1" dirty="0">
                  <a:latin typeface="Calibri Body"/>
                </a:endParaRPr>
              </a:p>
              <a:p>
                <a14:m>
                  <m:oMath xmlns:m="http://schemas.openxmlformats.org/officeDocument/2006/math">
                    <m:r>
                      <a:rPr lang="en-GB" sz="32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sz="3200" b="1" i="0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>
                    <a:latin typeface="Calibri Body"/>
                  </a:rPr>
                  <a:t>is the total number of samples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2DE14E-92AB-3EA6-1AAA-5D97BC15E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6" y="4084703"/>
                <a:ext cx="9208548" cy="1916294"/>
              </a:xfrm>
              <a:prstGeom prst="rect">
                <a:avLst/>
              </a:prstGeom>
              <a:blipFill>
                <a:blip r:embed="rId3"/>
                <a:stretch>
                  <a:fillRect l="-1377" t="-3289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588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3AA5A-4A07-D867-0015-2A9D6D06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7CDCAA-5674-9F15-69B9-BCC49A61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DDB1B2-832A-DE40-ACEC-983ABDFCD2C0}"/>
                  </a:ext>
                </a:extLst>
              </p:cNvPr>
              <p:cNvSpPr txBox="1"/>
              <p:nvPr/>
            </p:nvSpPr>
            <p:spPr>
              <a:xfrm>
                <a:off x="694708" y="4914778"/>
                <a:ext cx="11139329" cy="79367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400" i="1" dirty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PH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1155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0.5130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0.8544</m:t>
                          </m:r>
                          <m:r>
                            <a:rPr lang="en-PH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24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0.03995+0.02004</m:t>
                          </m:r>
                          <m:r>
                            <a:rPr lang="en-PH" sz="2400" i="1" dirty="0">
                              <a:latin typeface="Cambria Math" panose="02040503050406030204" pitchFamily="18" charset="0"/>
                            </a:rPr>
                            <m:t>​</m:t>
                          </m:r>
                        </m:num>
                        <m:den>
                          <m:r>
                            <a:rPr lang="en-PH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 dirty="0">
                              <a:latin typeface="Cambria Math" panose="02040503050406030204" pitchFamily="18" charset="0"/>
                            </a:rPr>
                            <m:t>1.54​</m:t>
                          </m:r>
                        </m:num>
                        <m:den>
                          <m:r>
                            <a:rPr lang="en-PH" sz="2400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PH" sz="2400" i="1" dirty="0">
                          <a:latin typeface="Cambria Math" panose="02040503050406030204" pitchFamily="18" charset="0"/>
                        </a:rPr>
                        <m:t>=0.3086</m:t>
                      </m:r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F1C348-79F9-4A38-9968-96C03C8FB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08" y="4914778"/>
                <a:ext cx="11139329" cy="793679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A8F3FD18-2110-8E88-8DBE-CCF60247476F}"/>
              </a:ext>
            </a:extLst>
          </p:cNvPr>
          <p:cNvSpPr txBox="1">
            <a:spLocks/>
          </p:cNvSpPr>
          <p:nvPr/>
        </p:nvSpPr>
        <p:spPr>
          <a:xfrm>
            <a:off x="459205" y="329031"/>
            <a:ext cx="11273589" cy="718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PH" sz="5000" b="1" dirty="0"/>
              <a:t>Compute the Average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A10E3CD7-1E97-3FC0-88A0-1609E740112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199" y="1325880"/>
              <a:ext cx="10515600" cy="32156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198341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>
                              <a:solidFill>
                                <a:srgbClr val="FF0000"/>
                              </a:solidFill>
                            </a:rPr>
                            <a:t>Study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₁)</m:t>
                              </m:r>
                            </m:oMath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>
                              <a:solidFill>
                                <a:srgbClr val="FF0000"/>
                              </a:solidFill>
                            </a:rPr>
                            <a:t>Sleep Hours </a:t>
                          </a:r>
                          <a14:m>
                            <m:oMath xmlns:m="http://schemas.openxmlformats.org/officeDocument/2006/math"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₂)</m:t>
                              </m:r>
                            </m:oMath>
                          </a14:m>
                          <a:endParaRPr lang="en-PH" sz="25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b="1" dirty="0">
                              <a:solidFill>
                                <a:srgbClr val="00B050"/>
                              </a:solidFill>
                            </a:rPr>
                            <a:t>Pass </a:t>
                          </a:r>
                        </a:p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PH" sz="2500" b="1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PH" sz="25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b="0" dirty="0">
                              <a:solidFill>
                                <a:srgbClr val="FFC000"/>
                              </a:solidFill>
                            </a:rPr>
                            <a:t>Predicted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PH" sz="25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PH" sz="25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oMath>
                          </a14:m>
                          <a:r>
                            <a:rPr lang="en-PH" sz="25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PH" sz="25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b="1" i="1" dirty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𝒍𝒐𝒔𝒔</m:t>
                                    </m:r>
                                  </m:e>
                                  <m:sub>
                                    <m:r>
                                      <a:rPr lang="en-PH" sz="2500" b="1" i="1" dirty="0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H" sz="2500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5">
                <a:extLst>
                  <a:ext uri="{FF2B5EF4-FFF2-40B4-BE49-F238E27FC236}">
                    <a16:creationId xmlns:a16="http://schemas.microsoft.com/office/drawing/2014/main" id="{3FBB1AFD-375A-C998-FE9C-D5CF9964A87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56586312"/>
                  </p:ext>
                </p:extLst>
              </p:nvPr>
            </p:nvGraphicFramePr>
            <p:xfrm>
              <a:off x="838199" y="1325880"/>
              <a:ext cx="10515600" cy="3215640"/>
            </p:xfrm>
            <a:graphic>
              <a:graphicData uri="http://schemas.openxmlformats.org/drawingml/2006/table">
                <a:tbl>
                  <a:tblPr/>
                  <a:tblGrid>
                    <a:gridCol w="1752600">
                      <a:extLst>
                        <a:ext uri="{9D8B030D-6E8A-4147-A177-3AD203B41FA5}">
                          <a16:colId xmlns:a16="http://schemas.microsoft.com/office/drawing/2014/main" val="249949910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09912572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75815127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25733259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23514164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954115972"/>
                        </a:ext>
                      </a:extLst>
                    </a:gridCol>
                  </a:tblGrid>
                  <a:tr h="853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>
                              <a:solidFill>
                                <a:schemeClr val="bg1"/>
                              </a:solidFill>
                            </a:rPr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970" r="-402174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561" t="-5970" r="-299281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725" t="-5970" r="-201449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725" t="-5970" r="-101449" b="-2970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0725" t="-5970" r="-1449" b="-2970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791650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.109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0.1155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16434856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3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.401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0.5130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7717890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0.574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0.8544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51252632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6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0.961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0.03995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3453018"/>
                      </a:ext>
                    </a:extLst>
                  </a:tr>
                  <a:tr h="4724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7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0.980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PH" sz="2500" dirty="0"/>
                            <a:t>0.02004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35944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68B29CB-A97D-9C86-8405-DDAFC13D2A84}"/>
              </a:ext>
            </a:extLst>
          </p:cNvPr>
          <p:cNvSpPr/>
          <p:nvPr/>
        </p:nvSpPr>
        <p:spPr>
          <a:xfrm>
            <a:off x="9611831" y="2169042"/>
            <a:ext cx="1741967" cy="2372478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4FA05E-FEEE-8245-334D-868FC0197ED6}"/>
              </a:ext>
            </a:extLst>
          </p:cNvPr>
          <p:cNvSpPr/>
          <p:nvPr/>
        </p:nvSpPr>
        <p:spPr>
          <a:xfrm>
            <a:off x="10684464" y="5141705"/>
            <a:ext cx="1005243" cy="3904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4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04CE49-8EE6-2274-BE55-2C6A5DA58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A907-FCA6-7DAB-A1A6-6E5ADFB4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7EB8E1F6-30B8-D335-E16B-8E4D2915213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D338346A-034F-BF03-678E-729786B9622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0427178"/>
                  </p:ext>
                </p:extLst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6897" r="-2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6897" r="-1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6897" r="-966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106897" r="-2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106897" r="-1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106897" r="-966" b="-4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206897" r="-2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206897" r="-1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206897" r="-966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317857" r="-2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317857" r="-1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317857" r="-966" b="-2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403448" r="-2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403448" r="-1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403448" r="-966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503448" r="-2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503448" r="-1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503448" r="-96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E52BA-12D2-1265-8D9B-7103AE25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54758B-3F87-F87C-AA1C-D1187DFB2097}"/>
                  </a:ext>
                </a:extLst>
              </p:cNvPr>
              <p:cNvSpPr txBox="1"/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dirty="0">
                          <a:solidFill>
                            <a:srgbClr val="000000"/>
                          </a:solidFill>
                        </a:rPr>
                        <m:t>1.0258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E3D1C6-10DA-CFF9-7495-95A5F89BC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blipFill>
                <a:blip r:embed="rId3"/>
                <a:stretch>
                  <a:fillRect l="-26842" t="-115625" b="-15937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0069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42FAA-6AE0-814C-643A-DA4157F1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42C6-BB7D-CACF-E513-6F962E51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978F31-62D0-BD35-E218-2261CA31849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EB613D9A-2313-FDBC-9D7B-BFA2B963E021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6897" r="-2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6897" r="-1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6897" r="-966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106897" r="-2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106897" r="-1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106897" r="-966" b="-4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206897" r="-2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206897" r="-1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206897" r="-966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317857" r="-2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317857" r="-1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317857" r="-966" b="-2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403448" r="-2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403448" r="-1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403448" r="-966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503448" r="-2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503448" r="-1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503448" r="-96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63319-9CAB-1890-1F82-AFEB1B02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901750-E29A-5A1C-4D2F-D2EF52BBA7EE}"/>
                  </a:ext>
                </a:extLst>
              </p:cNvPr>
              <p:cNvSpPr txBox="1"/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dirty="0">
                          <a:solidFill>
                            <a:srgbClr val="000000"/>
                          </a:solidFill>
                        </a:rPr>
                        <m:t>1.0258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457F05-4621-E7CE-4208-063F85604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blipFill>
                <a:blip r:embed="rId3"/>
                <a:stretch>
                  <a:fillRect l="-26842" t="-115625" b="-15937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40EA46-1027-9656-4ABC-69762F53D04F}"/>
                  </a:ext>
                </a:extLst>
              </p:cNvPr>
              <p:cNvSpPr txBox="1"/>
              <p:nvPr/>
            </p:nvSpPr>
            <p:spPr>
              <a:xfrm>
                <a:off x="1786468" y="4500536"/>
                <a:ext cx="254846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18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212C1A-3341-732A-9B13-C80B3D93F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468" y="4500536"/>
                <a:ext cx="2548466" cy="848566"/>
              </a:xfrm>
              <a:prstGeom prst="rect">
                <a:avLst/>
              </a:prstGeom>
              <a:blipFill>
                <a:blip r:embed="rId4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3281ED-F0DC-FD57-6BED-885EA8805EF9}"/>
                  </a:ext>
                </a:extLst>
              </p:cNvPr>
              <p:cNvSpPr txBox="1"/>
              <p:nvPr/>
            </p:nvSpPr>
            <p:spPr>
              <a:xfrm>
                <a:off x="1583266" y="5383202"/>
                <a:ext cx="3564467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1.0258</m:t>
                          </m:r>
                        </m:e>
                      </m:d>
                      <m:r>
                        <a:rPr lang="en-GB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DA1A57-BB4A-0051-DD00-5F8E71526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66" y="5383202"/>
                <a:ext cx="3564467" cy="61279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833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24DD-C22E-0AE6-18DF-E5A5F0183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D8D9C-A575-5BC5-BC81-D7EB3A11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4126D90-AEBF-3C88-9256-B2372B8C3ADC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PH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0.1091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0.4013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0.5744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0.9608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−0.0392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PH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0.9802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PH" i="1" dirty="0" smtClean="0">
                                    <a:latin typeface="Cambria Math" panose="02040503050406030204" pitchFamily="18" charset="0"/>
                                  </a:rPr>
                                  <m:t>−0.0198</m:t>
                                </m:r>
                              </m:oMath>
                            </m:oMathPara>
                          </a14:m>
                          <a:endParaRPr lang="en-PH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4126D90-AEBF-3C88-9256-B2372B8C3ADC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8959"/>
              <a:ext cx="10515600" cy="2194560"/>
            </p:xfrm>
            <a:graphic>
              <a:graphicData uri="http://schemas.openxmlformats.org/drawingml/2006/table">
                <a:tbl>
                  <a:tblPr/>
                  <a:tblGrid>
                    <a:gridCol w="2628900">
                      <a:extLst>
                        <a:ext uri="{9D8B030D-6E8A-4147-A177-3AD203B41FA5}">
                          <a16:colId xmlns:a16="http://schemas.microsoft.com/office/drawing/2014/main" val="3549295252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51219065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2163967439"/>
                        </a:ext>
                      </a:extLst>
                    </a:gridCol>
                    <a:gridCol w="2628900">
                      <a:extLst>
                        <a:ext uri="{9D8B030D-6E8A-4147-A177-3AD203B41FA5}">
                          <a16:colId xmlns:a16="http://schemas.microsoft.com/office/drawing/2014/main" val="386376784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Student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6897" r="-2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6897" r="-100966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6897" r="-966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34589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 dirty="0"/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106897" r="-2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106897" r="-100966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106897" r="-966" b="-4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240649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B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206897" r="-2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206897" r="-100966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206897" r="-966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08728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317857" r="-2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317857" r="-1009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317857" r="-966" b="-2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699503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403448" r="-2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403448" r="-100966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403448" r="-966" b="-1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83706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PH"/>
                            <a:t>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483" t="-503448" r="-2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483" t="-503448" r="-100966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483" t="-503448" r="-96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10437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12B01-6DE9-9340-3738-2571D256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63353B-7B20-AE14-3D7D-2F0CEE2FCB0E}"/>
                  </a:ext>
                </a:extLst>
              </p:cNvPr>
              <p:cNvSpPr txBox="1"/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PH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GB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PH" dirty="0">
                          <a:solidFill>
                            <a:srgbClr val="000000"/>
                          </a:solidFill>
                        </a:rPr>
                        <m:t>1.0258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63353B-7B20-AE14-3D7D-2F0CEE2FC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934" y="4161790"/>
                <a:ext cx="2362199" cy="763029"/>
              </a:xfrm>
              <a:prstGeom prst="rect">
                <a:avLst/>
              </a:prstGeom>
              <a:blipFill>
                <a:blip r:embed="rId3"/>
                <a:stretch>
                  <a:fillRect l="-26842" t="-115625" b="-15937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5DB79-2215-7F33-E82B-2D64CAC742FA}"/>
                  </a:ext>
                </a:extLst>
              </p:cNvPr>
              <p:cNvSpPr txBox="1"/>
              <p:nvPr/>
            </p:nvSpPr>
            <p:spPr>
              <a:xfrm>
                <a:off x="1786468" y="4500536"/>
                <a:ext cx="254846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18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8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1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1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85DB79-2215-7F33-E82B-2D64CAC7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468" y="4500536"/>
                <a:ext cx="2548466" cy="848566"/>
              </a:xfrm>
              <a:prstGeom prst="rect">
                <a:avLst/>
              </a:prstGeom>
              <a:blipFill>
                <a:blip r:embed="rId4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5DA027-483E-52D6-C5CA-42EE8532BDD4}"/>
                  </a:ext>
                </a:extLst>
              </p:cNvPr>
              <p:cNvSpPr txBox="1"/>
              <p:nvPr/>
            </p:nvSpPr>
            <p:spPr>
              <a:xfrm>
                <a:off x="1583266" y="5383202"/>
                <a:ext cx="3564467" cy="612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​</m:t>
                      </m:r>
                      <m:r>
                        <a:rPr lang="en-GB" sz="1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1.0258</m:t>
                          </m:r>
                        </m:e>
                      </m:d>
                      <m:r>
                        <a:rPr lang="en-GB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5DA027-483E-52D6-C5CA-42EE8532B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266" y="5383202"/>
                <a:ext cx="3564467" cy="61279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516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FA01-BCBE-5517-D7F9-279B6A9D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4DA72E-011A-BCBB-2B48-A60257F14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𝑮𝒓𝒂𝒅𝒊𝒆𝒏𝒕𝒔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𝒃𝒂𝒕𝒄𝒉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b="1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∑(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^−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𝑥𝑗𝑔𝑗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1​∑(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^​−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𝟐𝟎𝟓𝟏𝟔𝟗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 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 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𝟔𝟔𝟗𝟐𝟎𝟓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 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𝟎𝟗𝟖𝟐𝟕𝟓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4DA72E-011A-BCBB-2B48-A60257F14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7910-22E1-4ECB-E4DA-D7AC70B7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2317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A6C49-6F6A-A6D6-1B04-5FED6BA0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FEFF9-1A38-7361-D1B0-3878D1E0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1DE910-8793-B91C-8FE3-0FBB2C544860}"/>
                  </a:ext>
                </a:extLst>
              </p:cNvPr>
              <p:cNvSpPr txBox="1"/>
              <p:nvPr/>
            </p:nvSpPr>
            <p:spPr>
              <a:xfrm>
                <a:off x="3285285" y="3429000"/>
                <a:ext cx="6520142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𝑠𝑜𝑚𝑒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PH" sz="3000" dirty="0"/>
              </a:p>
              <a:p>
                <a:pPr>
                  <a:buNone/>
                </a:pPr>
                <a:endParaRPr lang="en-PH" sz="300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=−7</m:t>
                      </m:r>
                      <m:r>
                        <a:rPr lang="en-PH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m:oMathPara>
                </a14:m>
                <a:endParaRPr lang="en-PH" sz="3000" i="1" dirty="0">
                  <a:latin typeface="Cambria Math" panose="02040503050406030204" pitchFamily="18" charset="0"/>
                </a:endParaRP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PH" sz="3000" b="1" i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i="1" dirty="0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1DE910-8793-B91C-8FE3-0FBB2C544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285" y="3429000"/>
                <a:ext cx="6520142" cy="2400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B99109-08B6-D8EA-49AC-B988B24AAD07}"/>
                  </a:ext>
                </a:extLst>
              </p:cNvPr>
              <p:cNvSpPr txBox="1"/>
              <p:nvPr/>
            </p:nvSpPr>
            <p:spPr>
              <a:xfrm>
                <a:off x="1711842" y="1209656"/>
                <a:ext cx="8800777" cy="185794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60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60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6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60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6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6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l-PL" sz="5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PH" sz="5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5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PH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PH" sz="5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l-PL" sz="5400" b="1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PH" sz="54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5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PH" sz="5400" b="1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5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5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GB" sz="60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B99109-08B6-D8EA-49AC-B988B24A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842" y="1209656"/>
                <a:ext cx="8800777" cy="1857945"/>
              </a:xfrm>
              <a:prstGeom prst="rect">
                <a:avLst/>
              </a:prstGeom>
              <a:blipFill>
                <a:blip r:embed="rId3"/>
                <a:stretch>
                  <a:fillRect l="-1435" r="-861" b="-8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5300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F5A517-274A-ADC0-681E-F141976EF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F7E4-3818-9441-C73D-23A01AD8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0A7AF-24CD-F29E-FACC-D203F3E31B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𝑮𝒓𝒂𝒅𝒊𝒆𝒏𝒕𝒔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𝒃𝒂𝒕𝒄𝒉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b="1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∑(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^−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𝑥𝑗𝑔𝑗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1​∑(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^​−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𝑥𝑗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0​=51​∑(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^​−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𝟎𝟓𝟏𝟔𝟗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 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1​=51​∑(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^​−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1​ = 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𝟔𝟔𝟗𝟐𝟎𝟓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2=15∑(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 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2​=51​∑(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^​−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2​ = 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PH" b="1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𝟎𝟗𝟖𝟐𝟕𝟓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𝐼𝑛𝑡𝑒𝑟𝑝𝑟𝑒𝑡𝑎𝑡𝑖𝑜𝑛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𝑡h𝑒𝑠𝑒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0,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0​,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1​,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2​.)</m:t>
                      </m:r>
                    </m:oMath>
                  </m:oMathPara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𝑶𝒏𝒆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𝒈𝒓𝒂𝒅𝒊𝒆𝒏𝒕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𝒅𝒆𝒔𝒄𝒆𝒏𝒕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𝒖𝒑𝒅𝒂𝒕𝒆</m:t>
                      </m:r>
                    </m:oMath>
                  </m:oMathPara>
                </a14:m>
                <a:endParaRPr lang="en-PH" b="1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𝑑𝑒𝑠𝑐𝑒𝑛𝑡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𝑤𝑗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𝑔𝑗𝑤𝑗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​←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​−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PH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𝑔𝑗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 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PH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l-GR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=0.1:</m:t>
                      </m:r>
                    </m:oMath>
                  </m:oMathPara>
                </a14:m>
                <a:endParaRPr lang="el-GR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=−7.0−0.1×0.205169=−7.0205169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​=−7.0−0.1×0.205169=−7.0205169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=1.2−0.1×0.669205=1.1330795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​=1.2−0.1×0.669205=1.1330795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=0.5−0.1×1.098275=0.3901725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​=0.5−0.1×1.098275=0.3901725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𝑆𝑜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𝑤𝑒𝑖𝑔h𝑡𝑠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≈ 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0,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1,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2)=(−7.0205,  1.1331,  0.3902)(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0​,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1​,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PH" b="0" i="1" u="none" strike="noStrike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2​)=(−7.0205,1.1331,0.3902).</m:t>
                    </m:r>
                  </m:oMath>
                </a14:m>
                <a:endParaRPr lang="en-PH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E0A7AF-24CD-F29E-FACC-D203F3E31B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F123A-4241-82B9-2196-8055CB5F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16493223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DA881-B76D-7ED9-9B87-A3E628A0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8AF5131-C21C-72B9-CB70-1B4BEADF4C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919381"/>
              </p:ext>
            </p:extLst>
          </p:nvPr>
        </p:nvGraphicFramePr>
        <p:xfrm>
          <a:off x="838200" y="2904014"/>
          <a:ext cx="10515600" cy="21945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6338073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81779685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76329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Student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 err="1"/>
                        <a:t>znew</a:t>
                      </a:r>
                      <a:endParaRPr lang="en-PH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y^new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193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-2.8035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0.05714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3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-1.2802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0.21751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378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-0.5373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0.36881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12181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2.1190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0.89274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989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/>
                        <a:t>2.8619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0.94593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51257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25A14-A376-06B6-D844-80A2AAA8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27792271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94BE-45EC-883A-D6CE-D5E4EDC6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184C-B243-5CB1-90FA-1A37D091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A: 0.05883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B: 0.24527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C: 0.46014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D: 0.11346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E: 0.05559</a:t>
            </a:r>
          </a:p>
          <a:p>
            <a:pPr algn="l"/>
            <a:r>
              <a:rPr lang="en-PH" b="0" i="0" u="none" strike="noStrike" dirty="0">
                <a:solidFill>
                  <a:srgbClr val="000000"/>
                </a:solidFill>
                <a:effectLst/>
              </a:rPr>
              <a:t>Average new loss Lnew≈0.18666Lnew​≈0.18666.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90837-B219-604F-FA78-CD9A57C13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658281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696D-B455-E593-EDBD-014B94118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the loss </a:t>
            </a:r>
            <a:r>
              <a:rPr lang="en-US" dirty="0" err="1"/>
              <a:t>w.r.t</a:t>
            </a:r>
            <a:r>
              <a:rPr lang="en-US" dirty="0"/>
              <a:t> to weight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08163-9C79-3AA0-B0F2-5F2B89D8AD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990667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PH" sz="5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​=</m:t>
                      </m:r>
                      <m:f>
                        <m:fPr>
                          <m:ctrlPr>
                            <a:rPr lang="en-PH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GB" sz="50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PH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50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5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5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5000" b="0" i="1" u="none" strike="noStrike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50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5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50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5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5000" b="0" i="1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5000" dirty="0"/>
              </a:p>
              <a:p>
                <a:pPr marL="0" indent="0">
                  <a:buNone/>
                </a:pPr>
                <a:endParaRPr lang="en-US" sz="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408163-9C79-3AA0-B0F2-5F2B89D8AD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990667" cy="4351338"/>
              </a:xfrm>
              <a:blipFill>
                <a:blip r:embed="rId2"/>
                <a:stretch>
                  <a:fillRect t="-60465" b="-3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652C5-BAB2-C0C7-F471-408C1D729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</p:spTree>
    <p:extLst>
      <p:ext uri="{BB962C8B-B14F-4D97-AF65-F5344CB8AC3E}">
        <p14:creationId xmlns:p14="http://schemas.microsoft.com/office/powerpoint/2010/main" val="946085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568C-B52A-D26C-325A-BF2B5E4BB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547D9-6DA9-88E8-511A-16AE2B07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403F9B-9928-69D4-C289-3B8B2DB73207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403F9B-9928-69D4-C289-3B8B2DB7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8E6FF-802A-A3DF-40BA-69855285E143}"/>
                  </a:ext>
                </a:extLst>
              </p:cNvPr>
              <p:cNvSpPr txBox="1"/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8E6FF-802A-A3DF-40BA-69855285E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blipFill>
                <a:blip r:embed="rId3"/>
                <a:stretch>
                  <a:fillRect t="-7018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80382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BD9E-02D4-4E81-385A-34391501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D1C8A-1025-720D-1880-7C0D42C48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07111-A866-1A12-975D-62731BF78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1EDE6-7E44-8FBD-E884-9B9AA271A6CF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1EDE6-7E44-8FBD-E884-9B9AA271A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4CC4A9-1FD6-9055-6DBC-0B9694D566D3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4CC4A9-1FD6-9055-6DBC-0B9694D56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1A4D1-6867-6AC1-B243-644E09803AFE}"/>
                  </a:ext>
                </a:extLst>
              </p:cNvPr>
              <p:cNvSpPr txBox="1"/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01A4D1-6867-6AC1-B243-644E09803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blipFill>
                <a:blip r:embed="rId4"/>
                <a:stretch>
                  <a:fillRect t="-7018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120560-DEE6-13F1-C243-9CB228CED1C7}"/>
                  </a:ext>
                </a:extLst>
              </p:cNvPr>
              <p:cNvSpPr txBox="1"/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5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120560-DEE6-13F1-C243-9CB228CED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blipFill>
                <a:blip r:embed="rId5"/>
                <a:stretch>
                  <a:fillRect b="-786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117C1E-2B8D-6C0B-BEDF-CF3DD31A85C3}"/>
              </a:ext>
            </a:extLst>
          </p:cNvPr>
          <p:cNvSpPr/>
          <p:nvPr/>
        </p:nvSpPr>
        <p:spPr>
          <a:xfrm>
            <a:off x="5340928" y="1944538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1D56AE3-1C5F-C380-55E5-2F8E1FD0A7BC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5400000">
            <a:off x="4544531" y="2893337"/>
            <a:ext cx="1335620" cy="771525"/>
          </a:xfrm>
          <a:prstGeom prst="curvedConnector4">
            <a:avLst>
              <a:gd name="adj1" fmla="val 37520"/>
              <a:gd name="adj2" fmla="val 12963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1FC06F-B2F5-5AD1-21CC-6C7069F58BAF}"/>
              </a:ext>
            </a:extLst>
          </p:cNvPr>
          <p:cNvSpPr/>
          <p:nvPr/>
        </p:nvSpPr>
        <p:spPr>
          <a:xfrm>
            <a:off x="4826578" y="3613533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34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A53D3-EB0A-CD12-8513-A6975D66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EB925-683C-EBC9-E88F-B2FCEFB1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7C67B-3D2C-DEF5-1BAD-041915B34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8EACE9-4959-5EFD-1497-F488D7F21E86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8EACE9-4959-5EFD-1497-F488D7F21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2622E-53C0-5D2C-93E4-F9B23563B1D6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22622E-53C0-5D2C-93E4-F9B23563B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171B8-A20F-D25B-0568-8DB766F9F4D8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4171B8-A20F-D25B-0568-8DB766F9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98C0E2-7691-82FF-7BAB-D18EDF8FCD97}"/>
                  </a:ext>
                </a:extLst>
              </p:cNvPr>
              <p:cNvSpPr txBox="1"/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98C0E2-7691-82FF-7BAB-D18EDF8F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blipFill>
                <a:blip r:embed="rId5"/>
                <a:stretch>
                  <a:fillRect t="-7018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68475F-8615-2149-D913-F64DC2B2ACFC}"/>
                  </a:ext>
                </a:extLst>
              </p:cNvPr>
              <p:cNvSpPr txBox="1"/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5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68475F-8615-2149-D913-F64DC2B2A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blipFill>
                <a:blip r:embed="rId6"/>
                <a:stretch>
                  <a:fillRect b="-786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17FA1D-9DB0-8D99-5A7C-8A8B7952B1E7}"/>
                  </a:ext>
                </a:extLst>
              </p:cNvPr>
              <p:cNvSpPr txBox="1"/>
              <p:nvPr/>
            </p:nvSpPr>
            <p:spPr>
              <a:xfrm>
                <a:off x="938287" y="4883699"/>
                <a:ext cx="4659816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l-PL" sz="3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17FA1D-9DB0-8D99-5A7C-8A8B7952B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7" y="4883699"/>
                <a:ext cx="4659816" cy="553998"/>
              </a:xfrm>
              <a:prstGeom prst="rect">
                <a:avLst/>
              </a:prstGeom>
              <a:blipFill>
                <a:blip r:embed="rId7"/>
                <a:stretch>
                  <a:fillRect r="-272" b="-2222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1DCBB8C-325F-E66A-CCA8-DFE1AEC941D8}"/>
              </a:ext>
            </a:extLst>
          </p:cNvPr>
          <p:cNvSpPr/>
          <p:nvPr/>
        </p:nvSpPr>
        <p:spPr>
          <a:xfrm>
            <a:off x="5340928" y="1944538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B697469-9D29-36D0-93C3-3283C78F5967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5400000">
            <a:off x="4544531" y="2893337"/>
            <a:ext cx="1335620" cy="771525"/>
          </a:xfrm>
          <a:prstGeom prst="curvedConnector4">
            <a:avLst>
              <a:gd name="adj1" fmla="val 37520"/>
              <a:gd name="adj2" fmla="val 12963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5EFA2D6-C9E9-C2E9-3F8D-ABBAF8395A7A}"/>
              </a:ext>
            </a:extLst>
          </p:cNvPr>
          <p:cNvSpPr/>
          <p:nvPr/>
        </p:nvSpPr>
        <p:spPr>
          <a:xfrm>
            <a:off x="4826578" y="3613533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5E3C27-F0EE-B7BB-13AA-7018B8A810C3}"/>
              </a:ext>
            </a:extLst>
          </p:cNvPr>
          <p:cNvSpPr/>
          <p:nvPr/>
        </p:nvSpPr>
        <p:spPr>
          <a:xfrm>
            <a:off x="7067909" y="3946909"/>
            <a:ext cx="258793" cy="3333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cxnSp>
        <p:nvCxnSpPr>
          <p:cNvPr id="20" name="Connector: Curved 13">
            <a:extLst>
              <a:ext uri="{FF2B5EF4-FFF2-40B4-BE49-F238E27FC236}">
                <a16:creationId xmlns:a16="http://schemas.microsoft.com/office/drawing/2014/main" id="{BB95B2D4-FDC9-AF93-80AE-6FB5D995D3EB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3599401" y="1619169"/>
            <a:ext cx="936790" cy="6259020"/>
          </a:xfrm>
          <a:prstGeom prst="curvedConnector4">
            <a:avLst>
              <a:gd name="adj1" fmla="val 35215"/>
              <a:gd name="adj2" fmla="val 103652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D27ABE1-3B06-0508-1290-858CC207F2DA}"/>
              </a:ext>
            </a:extLst>
          </p:cNvPr>
          <p:cNvSpPr/>
          <p:nvPr/>
        </p:nvSpPr>
        <p:spPr>
          <a:xfrm>
            <a:off x="938286" y="4940075"/>
            <a:ext cx="440137" cy="5539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53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63D8-2FF9-8F71-682D-083B80064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8E38-BB97-3DE8-CA13-4B5927E26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6F251-7CBF-DDE2-CBB3-A9D30366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5ADBC-8FC2-26B1-7281-E5F2F1ED396A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5ADBC-8FC2-26B1-7281-E5F2F1ED3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D2F27-84D5-BA2A-7B5C-46442CA2C2CB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ED2F27-84D5-BA2A-7B5C-46442CA2C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A13D3-E9E8-30A5-BD29-A47BFBFC5027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0A13D3-E9E8-30A5-BD29-A47BFBFC5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54637-C5AF-622D-E7D9-711C5B5992DA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654637-C5AF-622D-E7D9-711C5B599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1F305-F0A4-3E35-44DA-864C35FCB4DA}"/>
                  </a:ext>
                </a:extLst>
              </p:cNvPr>
              <p:cNvSpPr txBox="1"/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31F305-F0A4-3E35-44DA-864C35FC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1903403"/>
                <a:ext cx="10794670" cy="707886"/>
              </a:xfrm>
              <a:prstGeom prst="rect">
                <a:avLst/>
              </a:prstGeom>
              <a:blipFill>
                <a:blip r:embed="rId6"/>
                <a:stretch>
                  <a:fillRect t="-7018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06809-EE51-2314-7BDD-AEF54C5A5214}"/>
                  </a:ext>
                </a:extLst>
              </p:cNvPr>
              <p:cNvSpPr txBox="1"/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PH" sz="35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5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406809-EE51-2314-7BDD-AEF54C5A5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26" y="3274874"/>
                <a:ext cx="3984148" cy="1113190"/>
              </a:xfrm>
              <a:prstGeom prst="rect">
                <a:avLst/>
              </a:prstGeom>
              <a:blipFill>
                <a:blip r:embed="rId7"/>
                <a:stretch>
                  <a:fillRect b="-786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B0CF4C-7231-75E9-2990-EFC2A0B47FF3}"/>
                  </a:ext>
                </a:extLst>
              </p:cNvPr>
              <p:cNvSpPr txBox="1"/>
              <p:nvPr/>
            </p:nvSpPr>
            <p:spPr>
              <a:xfrm>
                <a:off x="938287" y="4883699"/>
                <a:ext cx="4659816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l-PL" sz="3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B0CF4C-7231-75E9-2990-EFC2A0B47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7" y="4883699"/>
                <a:ext cx="4659816" cy="553998"/>
              </a:xfrm>
              <a:prstGeom prst="rect">
                <a:avLst/>
              </a:prstGeom>
              <a:blipFill>
                <a:blip r:embed="rId8"/>
                <a:stretch>
                  <a:fillRect r="-272" b="-2222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FDA9C08-F4BB-47C2-E8CF-13D24A66872C}"/>
              </a:ext>
            </a:extLst>
          </p:cNvPr>
          <p:cNvSpPr/>
          <p:nvPr/>
        </p:nvSpPr>
        <p:spPr>
          <a:xfrm>
            <a:off x="5340928" y="1944538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80E474-A19D-EC0E-72B7-0BD0979E7539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5400000">
            <a:off x="4544531" y="2893337"/>
            <a:ext cx="1335620" cy="771525"/>
          </a:xfrm>
          <a:prstGeom prst="curvedConnector4">
            <a:avLst>
              <a:gd name="adj1" fmla="val 37520"/>
              <a:gd name="adj2" fmla="val 129630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D8FF9-E6E2-33C4-19C6-3DAB5980F6B9}"/>
              </a:ext>
            </a:extLst>
          </p:cNvPr>
          <p:cNvSpPr/>
          <p:nvPr/>
        </p:nvSpPr>
        <p:spPr>
          <a:xfrm>
            <a:off x="4826578" y="3613533"/>
            <a:ext cx="514350" cy="6667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52398-B7D6-338E-38F7-00F819402C4F}"/>
              </a:ext>
            </a:extLst>
          </p:cNvPr>
          <p:cNvSpPr/>
          <p:nvPr/>
        </p:nvSpPr>
        <p:spPr>
          <a:xfrm>
            <a:off x="7067909" y="3946909"/>
            <a:ext cx="258793" cy="33337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cxnSp>
        <p:nvCxnSpPr>
          <p:cNvPr id="20" name="Connector: Curved 13">
            <a:extLst>
              <a:ext uri="{FF2B5EF4-FFF2-40B4-BE49-F238E27FC236}">
                <a16:creationId xmlns:a16="http://schemas.microsoft.com/office/drawing/2014/main" id="{12FE36D3-6EE8-F38E-31B4-73B349CEE1E8}"/>
              </a:ext>
            </a:extLst>
          </p:cNvPr>
          <p:cNvCxnSpPr>
            <a:cxnSpLocks/>
            <a:stCxn id="19" idx="2"/>
            <a:endCxn id="21" idx="1"/>
          </p:cNvCxnSpPr>
          <p:nvPr/>
        </p:nvCxnSpPr>
        <p:spPr>
          <a:xfrm rot="5400000">
            <a:off x="3599401" y="1619169"/>
            <a:ext cx="936790" cy="6259020"/>
          </a:xfrm>
          <a:prstGeom prst="curvedConnector4">
            <a:avLst>
              <a:gd name="adj1" fmla="val 35215"/>
              <a:gd name="adj2" fmla="val 103652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B85E52-5F03-EECF-E6F0-C2DE9292DAF2}"/>
              </a:ext>
            </a:extLst>
          </p:cNvPr>
          <p:cNvSpPr/>
          <p:nvPr/>
        </p:nvSpPr>
        <p:spPr>
          <a:xfrm>
            <a:off x="938286" y="4940075"/>
            <a:ext cx="440137" cy="55399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DB33AF-A860-DCE1-1588-DBF8F7BB2C5E}"/>
              </a:ext>
            </a:extLst>
          </p:cNvPr>
          <p:cNvSpPr/>
          <p:nvPr/>
        </p:nvSpPr>
        <p:spPr>
          <a:xfrm>
            <a:off x="5127477" y="4887880"/>
            <a:ext cx="440137" cy="55399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171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ACC8-0B2F-CAFE-7AA6-84ECB2A0A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FE95B-8508-6B36-B827-E344DBD25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66441-FF13-4D6E-5905-C3A58CC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86582-AF8C-BDF0-9A29-BFA997806CC1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F86582-AF8C-BDF0-9A29-BFA997806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80D77A-2B46-236A-F4A5-396B886369CB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80D77A-2B46-236A-F4A5-396B88636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57BA7-05ED-E036-43EA-34434DF9929E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157BA7-05ED-E036-43EA-34434DF99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E2CFD-296C-AED4-3450-61655E8FC301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CE2CFD-296C-AED4-3450-61655E8F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7709-79F0-AF41-9683-18DD7F3E1BDC}"/>
                  </a:ext>
                </a:extLst>
              </p:cNvPr>
              <p:cNvSpPr txBox="1"/>
              <p:nvPr/>
            </p:nvSpPr>
            <p:spPr>
              <a:xfrm>
                <a:off x="938288" y="1903403"/>
                <a:ext cx="10293819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PH" sz="4000" i="1" dirty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⁡(1−</m:t>
                      </m:r>
                      <m:acc>
                        <m:accPr>
                          <m:chr m:val="̂"/>
                          <m:ctrlPr>
                            <a:rPr lang="en-PH" sz="4000" b="1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107709-79F0-AF41-9683-18DD7F3E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1903403"/>
                <a:ext cx="10293819" cy="707886"/>
              </a:xfrm>
              <a:prstGeom prst="rect">
                <a:avLst/>
              </a:prstGeom>
              <a:blipFill>
                <a:blip r:embed="rId6"/>
                <a:stretch>
                  <a:fillRect l="-862" t="-7018" r="-1355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F086C72-ACA3-4583-1FCD-8953BD18DCE8}"/>
              </a:ext>
            </a:extLst>
          </p:cNvPr>
          <p:cNvSpPr/>
          <p:nvPr/>
        </p:nvSpPr>
        <p:spPr>
          <a:xfrm>
            <a:off x="4978123" y="141434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D47E92-44C9-D156-EC6E-D71EAE2A8093}"/>
                  </a:ext>
                </a:extLst>
              </p:cNvPr>
              <p:cNvSpPr txBox="1"/>
              <p:nvPr/>
            </p:nvSpPr>
            <p:spPr>
              <a:xfrm>
                <a:off x="938288" y="4367328"/>
                <a:ext cx="1074875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−(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PH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40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PH" sz="4000" b="1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D47E92-44C9-D156-EC6E-D71EAE2A8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8" y="4367328"/>
                <a:ext cx="10748750" cy="707886"/>
              </a:xfrm>
              <a:prstGeom prst="rect">
                <a:avLst/>
              </a:prstGeom>
              <a:blipFill>
                <a:blip r:embed="rId7"/>
                <a:stretch>
                  <a:fillRect l="-472" t="-7018" r="-1061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0517C1B-0E98-2CDA-08D1-60F13B5B0F94}"/>
              </a:ext>
            </a:extLst>
          </p:cNvPr>
          <p:cNvSpPr txBox="1"/>
          <p:nvPr/>
        </p:nvSpPr>
        <p:spPr>
          <a:xfrm>
            <a:off x="1034625" y="3706705"/>
            <a:ext cx="38454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Distribute negative sign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2DD0437-7D1F-5178-A965-2AF1828889CC}"/>
              </a:ext>
            </a:extLst>
          </p:cNvPr>
          <p:cNvSpPr/>
          <p:nvPr/>
        </p:nvSpPr>
        <p:spPr>
          <a:xfrm>
            <a:off x="578288" y="3794078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65200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9D16A-6DA2-6FE6-EEDA-DB3839A6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A4D31A-4D81-4C46-93FE-5620C7A6B52E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A4D31A-4D81-4C46-93FE-5620C7A6B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A740B-BAF8-045F-5CBE-F4E1D0040CC7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A740B-BAF8-045F-5CBE-F4E1D004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97D86-748E-6B76-7249-3EF2FE34875A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97D86-748E-6B76-7249-3EF2FE348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160D5-411B-C8C5-A164-E18BCB46C793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160D5-411B-C8C5-A164-E18BCB46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6C5A420-E9A7-F2F7-5074-E3D614D09C7F}"/>
              </a:ext>
            </a:extLst>
          </p:cNvPr>
          <p:cNvSpPr/>
          <p:nvPr/>
        </p:nvSpPr>
        <p:spPr>
          <a:xfrm>
            <a:off x="4978123" y="141434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411142-A893-12F1-3E28-7A3C7A61D8EB}"/>
                  </a:ext>
                </a:extLst>
              </p:cNvPr>
              <p:cNvSpPr txBox="1"/>
              <p:nvPr/>
            </p:nvSpPr>
            <p:spPr>
              <a:xfrm>
                <a:off x="1197927" y="4160639"/>
                <a:ext cx="9796145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𝐺𝑒𝑡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PH" sz="32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3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32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2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2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32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32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2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32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GB" sz="32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GB" sz="3000" b="1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PH" sz="30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411142-A893-12F1-3E28-7A3C7A61D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27" y="4160639"/>
                <a:ext cx="9796145" cy="553998"/>
              </a:xfrm>
              <a:prstGeom prst="rect">
                <a:avLst/>
              </a:prstGeom>
              <a:blipFill>
                <a:blip r:embed="rId6"/>
                <a:stretch>
                  <a:fillRect t="-17778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E91382C-548C-6E88-7E93-5B1FA8046111}"/>
              </a:ext>
            </a:extLst>
          </p:cNvPr>
          <p:cNvSpPr/>
          <p:nvPr/>
        </p:nvSpPr>
        <p:spPr>
          <a:xfrm>
            <a:off x="721625" y="424225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81FFB2-39A9-09E6-7977-D7A9CEE6B817}"/>
                  </a:ext>
                </a:extLst>
              </p:cNvPr>
              <p:cNvSpPr txBox="1"/>
              <p:nvPr/>
            </p:nvSpPr>
            <p:spPr>
              <a:xfrm>
                <a:off x="4829467" y="4908765"/>
                <a:ext cx="3826472" cy="1038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PH" sz="3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30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f>
                        <m:fPr>
                          <m:ctrlP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PH" sz="3000" b="1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GB" sz="30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PH" sz="3000" b="1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81FFB2-39A9-09E6-7977-D7A9CEE6B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467" y="4908765"/>
                <a:ext cx="3826472" cy="1038746"/>
              </a:xfrm>
              <a:prstGeom prst="rect">
                <a:avLst/>
              </a:prstGeom>
              <a:blipFill>
                <a:blip r:embed="rId7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535E17-196D-FE4A-CFB3-31B652A4F6FB}"/>
                  </a:ext>
                </a:extLst>
              </p:cNvPr>
              <p:cNvSpPr txBox="1"/>
              <p:nvPr/>
            </p:nvSpPr>
            <p:spPr>
              <a:xfrm>
                <a:off x="721625" y="1903403"/>
                <a:ext cx="1074875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−(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PH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40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PH" sz="4000" b="1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535E17-196D-FE4A-CFB3-31B652A4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5" y="1903403"/>
                <a:ext cx="10748750" cy="707886"/>
              </a:xfrm>
              <a:prstGeom prst="rect">
                <a:avLst/>
              </a:prstGeom>
              <a:blipFill>
                <a:blip r:embed="rId8"/>
                <a:stretch>
                  <a:fillRect l="-472" t="-7018" r="-1061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52FA1CCE-8C1E-5F88-8BF8-592A08DCC003}"/>
              </a:ext>
            </a:extLst>
          </p:cNvPr>
          <p:cNvSpPr/>
          <p:nvPr/>
        </p:nvSpPr>
        <p:spPr>
          <a:xfrm rot="5400000">
            <a:off x="3727437" y="1801610"/>
            <a:ext cx="1141955" cy="2849173"/>
          </a:xfrm>
          <a:prstGeom prst="rightBrace">
            <a:avLst>
              <a:gd name="adj1" fmla="val 8333"/>
              <a:gd name="adj2" fmla="val 4823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64ACE-0886-339B-146B-6A869CA2D8DA}"/>
                  </a:ext>
                </a:extLst>
              </p:cNvPr>
              <p:cNvSpPr txBox="1"/>
              <p:nvPr/>
            </p:nvSpPr>
            <p:spPr>
              <a:xfrm>
                <a:off x="721625" y="5110744"/>
                <a:ext cx="3668486" cy="6347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func>
                        <m:funcPr>
                          <m:ctrlPr>
                            <a:rPr lang="en-GB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The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derivate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564ACE-0886-339B-146B-6A869CA2D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5" y="5110744"/>
                <a:ext cx="3668486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AECC260-5FCF-6D2D-E56E-CB701EAE11D0}"/>
              </a:ext>
            </a:extLst>
          </p:cNvPr>
          <p:cNvSpPr/>
          <p:nvPr/>
        </p:nvSpPr>
        <p:spPr>
          <a:xfrm>
            <a:off x="7403973" y="4821336"/>
            <a:ext cx="1164881" cy="12136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7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5F95C-714A-E0CD-2E19-744F3E3E3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C2E5D4-AE27-6DE4-5836-BA03EEF1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27B13-5127-CDCE-FB23-AD9F614D74B2}"/>
              </a:ext>
            </a:extLst>
          </p:cNvPr>
          <p:cNvSpPr txBox="1"/>
          <p:nvPr/>
        </p:nvSpPr>
        <p:spPr>
          <a:xfrm>
            <a:off x="2448914" y="2459504"/>
            <a:ext cx="72941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Step 2:</a:t>
            </a:r>
          </a:p>
          <a:p>
            <a:pPr algn="ctr"/>
            <a:r>
              <a:rPr lang="en-US" sz="6000" dirty="0"/>
              <a:t>Compute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2851940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2A11-6652-99DF-19E1-A96700815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9BAF3-F723-6915-3AF5-4FE68F2F578B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9BAF3-F723-6915-3AF5-4FE68F2F5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48B12-CB89-94E0-E382-658FF3E6B42B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48B12-CB89-94E0-E382-658FF3E6B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2CFF2-E2CF-1C48-ECDC-92869513DA77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2CFF2-E2CF-1C48-ECDC-92869513D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453D73-3E64-9D16-C359-A64A3B61A302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453D73-3E64-9D16-C359-A64A3B61A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BA6DFE0-2D7C-E882-FE23-88681D0633A9}"/>
              </a:ext>
            </a:extLst>
          </p:cNvPr>
          <p:cNvSpPr/>
          <p:nvPr/>
        </p:nvSpPr>
        <p:spPr>
          <a:xfrm>
            <a:off x="4978123" y="141434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9C896-84D7-CF03-CDF4-6CEC64909882}"/>
                  </a:ext>
                </a:extLst>
              </p:cNvPr>
              <p:cNvSpPr txBox="1"/>
              <p:nvPr/>
            </p:nvSpPr>
            <p:spPr>
              <a:xfrm>
                <a:off x="1197927" y="3978907"/>
                <a:ext cx="101232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latin typeface="Cambria Math" panose="02040503050406030204" pitchFamily="18" charset="0"/>
                        </a:rPr>
                        <m:t>𝐺𝑒</m:t>
                      </m:r>
                      <m:r>
                        <a:rPr lang="en-GB" sz="28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PH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80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28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8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28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GB" sz="28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𝑟𝑒𝑠𝑝𝑒𝑐𝑡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GB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9C896-84D7-CF03-CDF4-6CEC64909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927" y="3978907"/>
                <a:ext cx="10123215" cy="523220"/>
              </a:xfrm>
              <a:prstGeom prst="rect">
                <a:avLst/>
              </a:prstGeom>
              <a:blipFill>
                <a:blip r:embed="rId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3091FA85-FC20-471D-EF64-95218892A49B}"/>
              </a:ext>
            </a:extLst>
          </p:cNvPr>
          <p:cNvSpPr/>
          <p:nvPr/>
        </p:nvSpPr>
        <p:spPr>
          <a:xfrm>
            <a:off x="721625" y="4060522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61CA-A4AC-6E8E-3994-F33C96A57AB6}"/>
                  </a:ext>
                </a:extLst>
              </p:cNvPr>
              <p:cNvSpPr txBox="1"/>
              <p:nvPr/>
            </p:nvSpPr>
            <p:spPr>
              <a:xfrm>
                <a:off x="3719125" y="4521304"/>
                <a:ext cx="8472875" cy="10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PH" sz="3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3000" b="1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GB" sz="3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n-GB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3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PH" sz="3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3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GB" sz="3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i="1" dirty="0">
                          <a:latin typeface="Cambria Math" panose="02040503050406030204" pitchFamily="18" charset="0"/>
                        </a:rPr>
                        <m:t>−(1−</m:t>
                      </m:r>
                      <m:r>
                        <a:rPr lang="en-GB" sz="30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000" i="1" dirty="0">
                          <a:latin typeface="Cambria Math" panose="02040503050406030204" pitchFamily="18" charset="0"/>
                        </a:rPr>
                        <m:t>) × </m:t>
                      </m:r>
                      <m:d>
                        <m:dPr>
                          <m:ctrlPr>
                            <a:rPr lang="en-GB" sz="3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3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3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sz="3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2661CA-A4AC-6E8E-3994-F33C96A57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125" y="4521304"/>
                <a:ext cx="8472875" cy="1038554"/>
              </a:xfrm>
              <a:prstGeom prst="rect">
                <a:avLst/>
              </a:prstGeom>
              <a:blipFill>
                <a:blip r:embed="rId7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819F2-092E-1EDE-9254-DEB112775796}"/>
                  </a:ext>
                </a:extLst>
              </p:cNvPr>
              <p:cNvSpPr txBox="1"/>
              <p:nvPr/>
            </p:nvSpPr>
            <p:spPr>
              <a:xfrm>
                <a:off x="721625" y="1903403"/>
                <a:ext cx="10748750" cy="70788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4000" i="1" dirty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e>
                        <m:sub>
                          <m:r>
                            <a:rPr lang="en-PH" sz="4000" b="0" i="1" dirty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PH" sz="4000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4000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4000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4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GB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0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PH" sz="40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GB" sz="4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−(</m:t>
                      </m:r>
                      <m:d>
                        <m:dPr>
                          <m:ctrlPr>
                            <a:rPr lang="en-PH" sz="4000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4000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4000" b="1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40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4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PH" sz="4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4000" i="0" dirty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4000" i="1" dirty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PH" sz="4000" b="1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PH" sz="4000" b="1" i="1" dirty="0">
                                          <a:solidFill>
                                            <a:srgbClr val="FFC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func>
                      <m:r>
                        <a:rPr lang="en-GB" sz="40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819F2-092E-1EDE-9254-DEB112775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25" y="1903403"/>
                <a:ext cx="10748750" cy="707886"/>
              </a:xfrm>
              <a:prstGeom prst="rect">
                <a:avLst/>
              </a:prstGeom>
              <a:blipFill>
                <a:blip r:embed="rId8"/>
                <a:stretch>
                  <a:fillRect l="-472" t="-7018" r="-1061" b="-2631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Brace 19">
            <a:extLst>
              <a:ext uri="{FF2B5EF4-FFF2-40B4-BE49-F238E27FC236}">
                <a16:creationId xmlns:a16="http://schemas.microsoft.com/office/drawing/2014/main" id="{00FC14E3-55D1-3B6C-FA02-949E551B72D2}"/>
              </a:ext>
            </a:extLst>
          </p:cNvPr>
          <p:cNvSpPr/>
          <p:nvPr/>
        </p:nvSpPr>
        <p:spPr>
          <a:xfrm rot="5400000">
            <a:off x="8166482" y="642515"/>
            <a:ext cx="1141955" cy="5167364"/>
          </a:xfrm>
          <a:prstGeom prst="rightBrace">
            <a:avLst>
              <a:gd name="adj1" fmla="val 8333"/>
              <a:gd name="adj2" fmla="val 4823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24901C-15C3-5C19-3C6B-78EDC7F7F397}"/>
                  </a:ext>
                </a:extLst>
              </p:cNvPr>
              <p:cNvSpPr txBox="1"/>
              <p:nvPr/>
            </p:nvSpPr>
            <p:spPr>
              <a:xfrm>
                <a:off x="133796" y="4683859"/>
                <a:ext cx="3668486" cy="63478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func>
                        <m:funcPr>
                          <m:ctrlPr>
                            <a:rPr lang="en-GB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The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derivate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8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GB" sz="1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24901C-15C3-5C19-3C6B-78EDC7F7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96" y="4683859"/>
                <a:ext cx="3668486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DC906A-8877-5BFF-E4FF-958ACBDED7CF}"/>
                  </a:ext>
                </a:extLst>
              </p:cNvPr>
              <p:cNvSpPr txBox="1"/>
              <p:nvPr/>
            </p:nvSpPr>
            <p:spPr>
              <a:xfrm>
                <a:off x="4253553" y="5500126"/>
                <a:ext cx="5402076" cy="1050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GB" sz="3000" i="1" dirty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3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GB" sz="3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3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DC906A-8877-5BFF-E4FF-958ACBDE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53" y="5500126"/>
                <a:ext cx="5402076" cy="1050544"/>
              </a:xfrm>
              <a:prstGeom prst="rect">
                <a:avLst/>
              </a:prstGeom>
              <a:blipFill>
                <a:blip r:embed="rId10"/>
                <a:stretch>
                  <a:fillRect b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2186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113B-E38E-8D01-F965-ADD40F70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3437-3775-53FB-59B9-D8867E7F0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D97B0-5E02-1305-3DD0-E5DC2AA7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A4959-9FD8-574D-C452-3E3929024085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A4959-9FD8-574D-C452-3E392902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C5871-7B72-CE61-65BF-2AD63E0E0F00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6C5871-7B72-CE61-65BF-2AD63E0E0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70AE9-07CF-468D-BDBF-BAF0BE2A1E8B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E70AE9-07CF-468D-BDBF-BAF0BE2A1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74A508-099A-26CC-87AF-F67A7EA47098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74A508-099A-26CC-87AF-F67A7EA4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FD9AE74-298A-89E8-CE5D-D3F04C166D2B}"/>
              </a:ext>
            </a:extLst>
          </p:cNvPr>
          <p:cNvSpPr/>
          <p:nvPr/>
        </p:nvSpPr>
        <p:spPr>
          <a:xfrm>
            <a:off x="4978123" y="141434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1E5416-F88F-9FA5-D231-09E45D945F7F}"/>
                  </a:ext>
                </a:extLst>
              </p:cNvPr>
              <p:cNvSpPr txBox="1"/>
              <p:nvPr/>
            </p:nvSpPr>
            <p:spPr>
              <a:xfrm>
                <a:off x="791717" y="1744010"/>
                <a:ext cx="474911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𝐶𝑜𝑚𝑏𝑖𝑛𝑒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𝑏𝑜𝑡h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𝑑𝑒𝑟𝑖𝑣𝑎𝑡𝑖𝑣𝑒𝑠</m:t>
                      </m:r>
                    </m:oMath>
                  </m:oMathPara>
                </a14:m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1E5416-F88F-9FA5-D231-09E45D94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7" y="1744010"/>
                <a:ext cx="4749112" cy="553998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AE2DE418-11E1-9BEF-6B8C-AF1C363DA43C}"/>
              </a:ext>
            </a:extLst>
          </p:cNvPr>
          <p:cNvSpPr/>
          <p:nvPr/>
        </p:nvSpPr>
        <p:spPr>
          <a:xfrm>
            <a:off x="478200" y="1825625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C53AC-56E8-45FA-4EBE-6E0B73591EE4}"/>
                  </a:ext>
                </a:extLst>
              </p:cNvPr>
              <p:cNvSpPr txBox="1"/>
              <p:nvPr/>
            </p:nvSpPr>
            <p:spPr>
              <a:xfrm>
                <a:off x="669086" y="2514684"/>
                <a:ext cx="4456621" cy="10644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32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32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32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GB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GB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3200" b="1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200" b="1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AC53AC-56E8-45FA-4EBE-6E0B73591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6" y="2514684"/>
                <a:ext cx="4456621" cy="1064459"/>
              </a:xfrm>
              <a:prstGeom prst="rect">
                <a:avLst/>
              </a:prstGeom>
              <a:blipFill>
                <a:blip r:embed="rId7"/>
                <a:stretch>
                  <a:fillRect t="-2381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4959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7776-7B69-007F-8E42-D5550DE9D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C3D9-9E4A-7914-74CE-0C4B03121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FF955-F1E5-12B7-1DC4-88BF4A738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738F3E-1678-DF98-ACE9-184E98E37A4B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738F3E-1678-DF98-ACE9-184E98E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C80692-004C-E94C-85AD-4A0EAF2ED9FA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C80692-004C-E94C-85AD-4A0EAF2ED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B4CC29-EB3F-8399-8DD1-2FA9043F7819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B4CC29-EB3F-8399-8DD1-2FA9043F7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F5055A-EF36-D935-4A08-6C19B69B4DFE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F5055A-EF36-D935-4A08-6C19B69B4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93A0250-02E3-1FF6-ED41-1EB1B5A9FBBD}"/>
              </a:ext>
            </a:extLst>
          </p:cNvPr>
          <p:cNvSpPr/>
          <p:nvPr/>
        </p:nvSpPr>
        <p:spPr>
          <a:xfrm>
            <a:off x="6338837" y="136525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447F7F-714F-72F9-C94A-571D45827900}"/>
                  </a:ext>
                </a:extLst>
              </p:cNvPr>
              <p:cNvSpPr txBox="1"/>
              <p:nvPr/>
            </p:nvSpPr>
            <p:spPr>
              <a:xfrm>
                <a:off x="658199" y="1598500"/>
                <a:ext cx="6090944" cy="978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𝑁𝑒𝑥𝑡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447F7F-714F-72F9-C94A-571D45827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9" y="1598500"/>
                <a:ext cx="6090944" cy="978281"/>
              </a:xfrm>
              <a:prstGeom prst="rect">
                <a:avLst/>
              </a:prstGeom>
              <a:blipFill>
                <a:blip r:embed="rId6"/>
                <a:stretch>
                  <a:fillRect t="-7595" b="-2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DA7A2-931C-EF1E-BF84-4B15F38A331A}"/>
                  </a:ext>
                </a:extLst>
              </p:cNvPr>
              <p:cNvSpPr txBox="1"/>
              <p:nvPr/>
            </p:nvSpPr>
            <p:spPr>
              <a:xfrm>
                <a:off x="478199" y="2846821"/>
                <a:ext cx="5764367" cy="116435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GB" sz="36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2DA7A2-931C-EF1E-BF84-4B15F38A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99" y="2846821"/>
                <a:ext cx="5764367" cy="1164358"/>
              </a:xfrm>
              <a:prstGeom prst="rect">
                <a:avLst/>
              </a:prstGeom>
              <a:blipFill>
                <a:blip r:embed="rId7"/>
                <a:stretch>
                  <a:fillRect t="-8696" b="-2282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57612-09FC-D2AD-DB01-EBABB64D2CA1}"/>
                  </a:ext>
                </a:extLst>
              </p:cNvPr>
              <p:cNvSpPr txBox="1"/>
              <p:nvPr/>
            </p:nvSpPr>
            <p:spPr>
              <a:xfrm>
                <a:off x="658199" y="4285713"/>
                <a:ext cx="7446601" cy="113332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𝑅𝑒𝑤𝑟𝑖𝑡𝑒</m:t>
                      </m:r>
                      <m:r>
                        <a:rPr lang="en-GB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5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  <m:r>
                        <a:rPr lang="en-GB" sz="35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500" i="1" dirty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GB" sz="35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35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500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5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5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5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  <m:r>
                            <a:rPr lang="en-GB" sz="35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35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5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357612-09FC-D2AD-DB01-EBABB64D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9" y="4285713"/>
                <a:ext cx="7446601" cy="1133324"/>
              </a:xfrm>
              <a:prstGeom prst="rect">
                <a:avLst/>
              </a:prstGeom>
              <a:blipFill>
                <a:blip r:embed="rId8"/>
                <a:stretch>
                  <a:fillRect b="-777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BBA9697-6DAF-C61F-769C-D542BFF4DA25}"/>
              </a:ext>
            </a:extLst>
          </p:cNvPr>
          <p:cNvSpPr/>
          <p:nvPr/>
        </p:nvSpPr>
        <p:spPr>
          <a:xfrm>
            <a:off x="478200" y="4715214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3145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E8E28-882A-9E43-C2B2-D2709A3D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823C-4279-BBF5-8437-8C075A9A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016FB-4A08-07A9-7A73-F4E61BEE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794E1-E606-B268-BFC0-9D3BEE8FB7BE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5794E1-E606-B268-BFC0-9D3BEE8FB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868F0E-DD0A-32F8-2CEE-FED625B5FF92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868F0E-DD0A-32F8-2CEE-FED625B5F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E0A02F-BC79-F4DB-4764-8F2F69A2F025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2E0A02F-BC79-F4DB-4764-8F2F69A2F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EBE6C-BFB1-E742-5E37-6E906D02833C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EBE6C-BFB1-E742-5E37-6E906D028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019F1ED-D5E5-61B7-E354-FBD26A4CA677}"/>
              </a:ext>
            </a:extLst>
          </p:cNvPr>
          <p:cNvSpPr/>
          <p:nvPr/>
        </p:nvSpPr>
        <p:spPr>
          <a:xfrm>
            <a:off x="6338837" y="136525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53B3CF-17E4-A480-1B0A-7BE09D629C78}"/>
                  </a:ext>
                </a:extLst>
              </p:cNvPr>
              <p:cNvSpPr txBox="1"/>
              <p:nvPr/>
            </p:nvSpPr>
            <p:spPr>
              <a:xfrm>
                <a:off x="1389196" y="2124865"/>
                <a:ext cx="7446601" cy="65261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GB" sz="3600" b="0" dirty="0">
                    <a:ea typeface="Cambria Math" panose="02040503050406030204" pitchFamily="18" charset="0"/>
                  </a:rPr>
                  <a:t>Apply chain rule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sz="35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3500" i="1" dirty="0">
                            <a:latin typeface="Cambria Math" panose="02040503050406030204" pitchFamily="18" charset="0"/>
                          </a:rPr>
                          <m:t>(1+</m:t>
                        </m:r>
                        <m:sSup>
                          <m:sSupPr>
                            <m:ctrlPr>
                              <a:rPr lang="en-GB" sz="35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35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PH" sz="35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PH" sz="3500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sup>
                        </m:sSup>
                        <m:r>
                          <a:rPr lang="en-GB" sz="35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35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35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3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53B3CF-17E4-A480-1B0A-7BE09D629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196" y="2124865"/>
                <a:ext cx="7446601" cy="652615"/>
              </a:xfrm>
              <a:prstGeom prst="rect">
                <a:avLst/>
              </a:prstGeom>
              <a:blipFill>
                <a:blip r:embed="rId6"/>
                <a:stretch>
                  <a:fillRect l="-2385" t="-13462" b="-3461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40E2849-1B9D-ED3C-3A29-B5AE8A50D730}"/>
              </a:ext>
            </a:extLst>
          </p:cNvPr>
          <p:cNvSpPr/>
          <p:nvPr/>
        </p:nvSpPr>
        <p:spPr>
          <a:xfrm>
            <a:off x="838200" y="225217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061EC-BCCF-759C-34ED-16F965572257}"/>
                  </a:ext>
                </a:extLst>
              </p:cNvPr>
              <p:cNvSpPr txBox="1"/>
              <p:nvPr/>
            </p:nvSpPr>
            <p:spPr>
              <a:xfrm>
                <a:off x="1198200" y="2950264"/>
                <a:ext cx="6027766" cy="978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  <m:r>
                            <a:rPr lang="en-GB" sz="30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sSup>
                        <m:sSupPr>
                          <m:ctrlPr>
                            <a:rPr lang="en-GB" sz="3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9061EC-BCCF-759C-34ED-16F965572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0" y="2950264"/>
                <a:ext cx="6027766" cy="978281"/>
              </a:xfrm>
              <a:prstGeom prst="rect">
                <a:avLst/>
              </a:prstGeom>
              <a:blipFill>
                <a:blip r:embed="rId7"/>
                <a:stretch>
                  <a:fillRect t="-897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77C47F-7AC8-9189-68AA-E13C9C170A45}"/>
                  </a:ext>
                </a:extLst>
              </p:cNvPr>
              <p:cNvSpPr txBox="1"/>
              <p:nvPr/>
            </p:nvSpPr>
            <p:spPr>
              <a:xfrm>
                <a:off x="839046" y="4196167"/>
                <a:ext cx="6027766" cy="978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PH" sz="3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3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0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GB" sz="30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GB" sz="30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den>
                          </m:f>
                          <m: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3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  <m:r>
                            <a:rPr lang="en-GB" sz="30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(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sz="3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PH" sz="3000" b="1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30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</m:sSup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77C47F-7AC8-9189-68AA-E13C9C170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46" y="4196167"/>
                <a:ext cx="6027766" cy="978281"/>
              </a:xfrm>
              <a:prstGeom prst="rect">
                <a:avLst/>
              </a:prstGeom>
              <a:blipFill>
                <a:blip r:embed="rId8"/>
                <a:stretch>
                  <a:fillRect t="-8974" b="-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45AB99-C603-1D2D-80AC-7A7164372358}"/>
                  </a:ext>
                </a:extLst>
              </p:cNvPr>
              <p:cNvSpPr txBox="1"/>
              <p:nvPr/>
            </p:nvSpPr>
            <p:spPr>
              <a:xfrm>
                <a:off x="1198200" y="5470502"/>
                <a:ext cx="3544182" cy="1068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GB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2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200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GB" sz="3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PH" sz="3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b="1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p>
                              </m:sSup>
                              <m:r>
                                <a:rPr lang="en-GB" sz="30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45AB99-C603-1D2D-80AC-7A7164372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200" y="5470502"/>
                <a:ext cx="3544182" cy="1068178"/>
              </a:xfrm>
              <a:prstGeom prst="rect">
                <a:avLst/>
              </a:prstGeom>
              <a:blipFill>
                <a:blip r:embed="rId9"/>
                <a:stretch>
                  <a:fillRect t="-814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000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20F7A-8098-EE07-67AD-1D3D710F2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398D1-FBB4-9455-16D1-F8414959F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049FD-ED52-2E90-00CC-A787D9CE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D17C4-3B2D-76B4-94BC-7C8E6BAE8454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8D17C4-3B2D-76B4-94BC-7C8E6BAE8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52A81-7F13-A74C-F904-D46AAD4D1C92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652A81-7F13-A74C-F904-D46AAD4D1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26119-F8C2-ACF5-B212-12F2B27EDFF9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426119-F8C2-ACF5-B212-12F2B27ED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A0EA0-6ACA-57C1-3877-E30682822C76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2A0EA0-6ACA-57C1-3877-E3068282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6F0E3CD-7AB9-8FBF-B436-7B4FFFEF69C7}"/>
              </a:ext>
            </a:extLst>
          </p:cNvPr>
          <p:cNvSpPr/>
          <p:nvPr/>
        </p:nvSpPr>
        <p:spPr>
          <a:xfrm>
            <a:off x="6338837" y="136525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6AF33-8AE6-6C32-EE36-F6242BB5DE6D}"/>
                  </a:ext>
                </a:extLst>
              </p:cNvPr>
              <p:cNvSpPr txBox="1"/>
              <p:nvPr/>
            </p:nvSpPr>
            <p:spPr>
              <a:xfrm>
                <a:off x="1454510" y="1805305"/>
                <a:ext cx="4423775" cy="125374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𝑆𝑖𝑚𝑝𝑙𝑖𝑓𝑦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6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6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i="1" dirty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PH" sz="3600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6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p>
                              </m:sSup>
                              <m:r>
                                <a:rPr lang="en-GB" sz="36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76AF33-8AE6-6C32-EE36-F6242BB5D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10" y="1805305"/>
                <a:ext cx="4423775" cy="1253741"/>
              </a:xfrm>
              <a:prstGeom prst="rect">
                <a:avLst/>
              </a:prstGeom>
              <a:blipFill>
                <a:blip r:embed="rId6"/>
                <a:stretch>
                  <a:fillRect l="-860" b="-1212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B3198F2D-EB8B-9901-2BDF-4CE5D894320C}"/>
              </a:ext>
            </a:extLst>
          </p:cNvPr>
          <p:cNvSpPr/>
          <p:nvPr/>
        </p:nvSpPr>
        <p:spPr>
          <a:xfrm>
            <a:off x="838200" y="2252176"/>
            <a:ext cx="360000" cy="3600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ACC6A-B813-D799-F30D-47CE6A80B96D}"/>
                  </a:ext>
                </a:extLst>
              </p:cNvPr>
              <p:cNvSpPr txBox="1"/>
              <p:nvPr/>
            </p:nvSpPr>
            <p:spPr>
              <a:xfrm>
                <a:off x="1258952" y="3137960"/>
                <a:ext cx="5316019" cy="985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𝑅𝑒𝑚𝑒𝑚𝑏𝑒𝑟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PH" sz="32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2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2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ACC6A-B813-D799-F30D-47CE6A80B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952" y="3137960"/>
                <a:ext cx="5316019" cy="985398"/>
              </a:xfrm>
              <a:prstGeom prst="rect">
                <a:avLst/>
              </a:prstGeom>
              <a:blipFill>
                <a:blip r:embed="rId7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7C0DF-F8E2-0220-21D7-3DCE683F634C}"/>
                  </a:ext>
                </a:extLst>
              </p:cNvPr>
              <p:cNvSpPr txBox="1"/>
              <p:nvPr/>
            </p:nvSpPr>
            <p:spPr>
              <a:xfrm>
                <a:off x="998490" y="5594457"/>
                <a:ext cx="3544182" cy="978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GB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PH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̂"/>
                          <m:ctrlPr>
                            <a:rPr lang="en-PH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FB7C0DF-F8E2-0220-21D7-3DCE683F6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90" y="5594457"/>
                <a:ext cx="3544182" cy="978281"/>
              </a:xfrm>
              <a:prstGeom prst="rect">
                <a:avLst/>
              </a:prstGeom>
              <a:blipFill>
                <a:blip r:embed="rId8"/>
                <a:stretch>
                  <a:fillRect t="-897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747CD-E2EA-CF00-3A0A-F22FE91CF727}"/>
                  </a:ext>
                </a:extLst>
              </p:cNvPr>
              <p:cNvSpPr txBox="1"/>
              <p:nvPr/>
            </p:nvSpPr>
            <p:spPr>
              <a:xfrm>
                <a:off x="6601568" y="3210769"/>
                <a:ext cx="5316019" cy="1012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30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PH" sz="32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2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2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2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r>
                            <a:rPr lang="en-GB" sz="32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2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2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2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4747CD-E2EA-CF00-3A0A-F22FE91CF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568" y="3210769"/>
                <a:ext cx="5316019" cy="1012778"/>
              </a:xfrm>
              <a:prstGeom prst="rect">
                <a:avLst/>
              </a:prstGeom>
              <a:blipFill>
                <a:blip r:embed="rId9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29042-4F69-50D6-2916-4E75B805CD5D}"/>
                  </a:ext>
                </a:extLst>
              </p:cNvPr>
              <p:cNvSpPr txBox="1"/>
              <p:nvPr/>
            </p:nvSpPr>
            <p:spPr>
              <a:xfrm>
                <a:off x="1039971" y="4331648"/>
                <a:ext cx="6719838" cy="1054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0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  <m:r>
                        <a:rPr lang="en-GB" sz="3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8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8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den>
                      </m:f>
                      <m:r>
                        <a:rPr lang="en-GB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8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 dirty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GB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i="1" dirty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PH" sz="2800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800" b="1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p>
                              </m:sSup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029042-4F69-50D6-2916-4E75B805C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71" y="4331648"/>
                <a:ext cx="6719838" cy="1054519"/>
              </a:xfrm>
              <a:prstGeom prst="rect">
                <a:avLst/>
              </a:prstGeom>
              <a:blipFill>
                <a:blip r:embed="rId10"/>
                <a:stretch>
                  <a:fillRect t="-8333" b="-1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2416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02AF-5423-33E3-CC8B-34CBA888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DAAFA-4609-D221-08E0-01ABA8D97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8453"/>
          </a:xfrm>
        </p:spPr>
        <p:txBody>
          <a:bodyPr/>
          <a:lstStyle/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GB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EA6EF-8CC5-10E8-3064-1E2B051F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 dirty="0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FA2C7-93EF-2936-A726-67DF641F725B}"/>
                  </a:ext>
                </a:extLst>
              </p:cNvPr>
              <p:cNvSpPr txBox="1"/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FA2C7-93EF-2936-A726-67DF641F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695" y="319320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2F7E86-CC24-A9D3-85C9-110A4868F053}"/>
                  </a:ext>
                </a:extLst>
              </p:cNvPr>
              <p:cNvSpPr txBox="1"/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2F7E86-CC24-A9D3-85C9-110A4868F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880" y="319255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1190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C07BEC-8003-C4C2-C8A0-7B779F36B2A6}"/>
                  </a:ext>
                </a:extLst>
              </p:cNvPr>
              <p:cNvSpPr txBox="1"/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C07BEC-8003-C4C2-C8A0-7B779F36B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567" y="310278"/>
                <a:ext cx="1248491" cy="975267"/>
              </a:xfrm>
              <a:prstGeom prst="rect">
                <a:avLst/>
              </a:prstGeom>
              <a:blipFill>
                <a:blip r:embed="rId4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B6BC72-5D96-1A2C-BFAE-3370AE9644E5}"/>
                  </a:ext>
                </a:extLst>
              </p:cNvPr>
              <p:cNvSpPr txBox="1"/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B6BC72-5D96-1A2C-BFAE-3370AE964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058" y="319255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1282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EC01091-5F43-8EAD-E827-C93DB0B9775F}"/>
              </a:ext>
            </a:extLst>
          </p:cNvPr>
          <p:cNvSpPr/>
          <p:nvPr/>
        </p:nvSpPr>
        <p:spPr>
          <a:xfrm>
            <a:off x="7742752" y="136525"/>
            <a:ext cx="1248491" cy="13598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rgbClr val="FFC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31556D-062F-8993-2D15-074B717DE600}"/>
                  </a:ext>
                </a:extLst>
              </p:cNvPr>
              <p:cNvSpPr txBox="1"/>
              <p:nvPr/>
            </p:nvSpPr>
            <p:spPr>
              <a:xfrm>
                <a:off x="838200" y="1744897"/>
                <a:ext cx="6652858" cy="1430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𝑁𝑒𝑥𝑡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𝑔𝑒𝑡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000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GB" sz="30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GB" sz="30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31556D-062F-8993-2D15-074B717DE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44897"/>
                <a:ext cx="6652858" cy="1430905"/>
              </a:xfrm>
              <a:prstGeom prst="rect">
                <a:avLst/>
              </a:prstGeom>
              <a:blipFill>
                <a:blip r:embed="rId6"/>
                <a:stretch>
                  <a:fillRect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2D3FF9-29F7-2F24-3085-4F3089B22D2C}"/>
                  </a:ext>
                </a:extLst>
              </p:cNvPr>
              <p:cNvSpPr txBox="1"/>
              <p:nvPr/>
            </p:nvSpPr>
            <p:spPr>
              <a:xfrm>
                <a:off x="547787" y="3000320"/>
                <a:ext cx="5916428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l-PL" sz="3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PH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3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PH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l-PL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PH" sz="30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0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2D3FF9-29F7-2F24-3085-4F3089B22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7" y="3000320"/>
                <a:ext cx="5916428" cy="969240"/>
              </a:xfrm>
              <a:prstGeom prst="rect">
                <a:avLst/>
              </a:prstGeom>
              <a:blipFill>
                <a:blip r:embed="rId7"/>
                <a:stretch>
                  <a:fillRect t="-2597" b="-2207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F0C69-9E6B-7F94-75E1-1EBE1C78ED76}"/>
                  </a:ext>
                </a:extLst>
              </p:cNvPr>
              <p:cNvSpPr txBox="1"/>
              <p:nvPr/>
            </p:nvSpPr>
            <p:spPr>
              <a:xfrm>
                <a:off x="1023325" y="4318231"/>
                <a:ext cx="2881213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FF0C69-9E6B-7F94-75E1-1EBE1C78E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25" y="4318231"/>
                <a:ext cx="2881213" cy="969240"/>
              </a:xfrm>
              <a:prstGeom prst="rect">
                <a:avLst/>
              </a:prstGeom>
              <a:blipFill>
                <a:blip r:embed="rId8"/>
                <a:stretch>
                  <a:fillRect l="-877" t="-2564" r="-439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5C7764-8C37-97BE-DFAB-D1B856CACC86}"/>
                  </a:ext>
                </a:extLst>
              </p:cNvPr>
              <p:cNvSpPr txBox="1"/>
              <p:nvPr/>
            </p:nvSpPr>
            <p:spPr>
              <a:xfrm>
                <a:off x="1023324" y="5483002"/>
                <a:ext cx="2881213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GB" sz="3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PH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5C7764-8C37-97BE-DFAB-D1B856CAC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24" y="5483002"/>
                <a:ext cx="2881213" cy="969240"/>
              </a:xfrm>
              <a:prstGeom prst="rect">
                <a:avLst/>
              </a:prstGeom>
              <a:blipFill>
                <a:blip r:embed="rId9"/>
                <a:stretch>
                  <a:fillRect l="-877" t="-2597" r="-439" b="-233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3A6125-3F53-D928-78AD-686C2EF7C6DA}"/>
                  </a:ext>
                </a:extLst>
              </p:cNvPr>
              <p:cNvSpPr txBox="1"/>
              <p:nvPr/>
            </p:nvSpPr>
            <p:spPr>
              <a:xfrm>
                <a:off x="4742382" y="4705882"/>
                <a:ext cx="3920181" cy="36933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𝑁𝑜𝑡𝑒</m:t>
                      </m:r>
                      <m:r>
                        <a:rPr lang="en-GB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derivative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GB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3A6125-3F53-D928-78AD-686C2EF7C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82" y="4705882"/>
                <a:ext cx="3920181" cy="369332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632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F17B-3502-DB2D-1397-E2D72DDD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7F86-4B85-24DA-2A06-C97076A67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AA757-9FEA-C7DC-220A-418EF208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PH"/>
              <a:t>CCMACLRL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1AEE35-7AD3-74F0-A820-16F6A423738A}"/>
                  </a:ext>
                </a:extLst>
              </p:cNvPr>
              <p:cNvSpPr txBox="1"/>
              <p:nvPr/>
            </p:nvSpPr>
            <p:spPr>
              <a:xfrm>
                <a:off x="702808" y="1917154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1AEE35-7AD3-74F0-A820-16F6A4237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8" y="1917154"/>
                <a:ext cx="1675687" cy="966227"/>
              </a:xfrm>
              <a:prstGeom prst="rect">
                <a:avLst/>
              </a:prstGeom>
              <a:blipFill>
                <a:blip r:embed="rId2"/>
                <a:stretch>
                  <a:fillRect t="-2564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747D1A-B6F0-8952-EE87-120193C884D5}"/>
                  </a:ext>
                </a:extLst>
              </p:cNvPr>
              <p:cNvSpPr txBox="1"/>
              <p:nvPr/>
            </p:nvSpPr>
            <p:spPr>
              <a:xfrm>
                <a:off x="2202993" y="1917089"/>
                <a:ext cx="1675687" cy="104701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747D1A-B6F0-8952-EE87-120193C88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93" y="1917089"/>
                <a:ext cx="1675687" cy="1047018"/>
              </a:xfrm>
              <a:prstGeom prst="rect">
                <a:avLst/>
              </a:prstGeom>
              <a:blipFill>
                <a:blip r:embed="rId3"/>
                <a:stretch>
                  <a:fillRect t="-2381" b="-130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6DEB9-FD84-D27F-3F75-28D2D2DFB994}"/>
                  </a:ext>
                </a:extLst>
              </p:cNvPr>
              <p:cNvSpPr txBox="1"/>
              <p:nvPr/>
            </p:nvSpPr>
            <p:spPr>
              <a:xfrm>
                <a:off x="4952999" y="3329866"/>
                <a:ext cx="2852057" cy="64633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PH" sz="32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̂"/>
                          <m:ctrlPr>
                            <a:rPr lang="en-PH" sz="32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32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06DEB9-FD84-D27F-3F75-28D2D2DFB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9" y="3329866"/>
                <a:ext cx="2852057" cy="646331"/>
              </a:xfrm>
              <a:prstGeom prst="rect">
                <a:avLst/>
              </a:prstGeom>
              <a:blipFill>
                <a:blip r:embed="rId4"/>
                <a:stretch>
                  <a:fillRect t="-3922" b="-23529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EA3DB-2366-5A71-4812-A1D2E354EB44}"/>
                  </a:ext>
                </a:extLst>
              </p:cNvPr>
              <p:cNvSpPr txBox="1"/>
              <p:nvPr/>
            </p:nvSpPr>
            <p:spPr>
              <a:xfrm>
                <a:off x="5127171" y="1917089"/>
                <a:ext cx="1248491" cy="96924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6EA3DB-2366-5A71-4812-A1D2E354E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171" y="1917089"/>
                <a:ext cx="1248491" cy="969240"/>
              </a:xfrm>
              <a:prstGeom prst="rect">
                <a:avLst/>
              </a:prstGeom>
              <a:blipFill>
                <a:blip r:embed="rId5"/>
                <a:stretch>
                  <a:fillRect t="-2564" b="-2179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32293-BCD5-5AF4-09A0-FA9D5F06ABA6}"/>
                  </a:ext>
                </a:extLst>
              </p:cNvPr>
              <p:cNvSpPr txBox="1"/>
              <p:nvPr/>
            </p:nvSpPr>
            <p:spPr>
              <a:xfrm>
                <a:off x="702807" y="3190508"/>
                <a:ext cx="1675687" cy="9662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32293-BCD5-5AF4-09A0-FA9D5F06A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7" y="3190508"/>
                <a:ext cx="1675687" cy="966227"/>
              </a:xfrm>
              <a:prstGeom prst="rect">
                <a:avLst/>
              </a:prstGeom>
              <a:blipFill>
                <a:blip r:embed="rId6"/>
                <a:stretch>
                  <a:fillRect t="-2597" b="-2207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970D7-DA32-B635-E57A-297416C72385}"/>
                  </a:ext>
                </a:extLst>
              </p:cNvPr>
              <p:cNvSpPr txBox="1"/>
              <p:nvPr/>
            </p:nvSpPr>
            <p:spPr>
              <a:xfrm>
                <a:off x="2202993" y="3190508"/>
                <a:ext cx="2750007" cy="101995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sz="2800" i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PH" sz="2800" b="1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GB" sz="2800" i="1" dirty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a:rPr lang="en-GB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970D7-DA32-B635-E57A-297416C72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993" y="3190508"/>
                <a:ext cx="2750007" cy="1019959"/>
              </a:xfrm>
              <a:prstGeom prst="rect">
                <a:avLst/>
              </a:prstGeom>
              <a:blipFill>
                <a:blip r:embed="rId7"/>
                <a:stretch>
                  <a:fillRect b="-6173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482309-65B7-98A9-CD8A-F2AB78349DF8}"/>
                  </a:ext>
                </a:extLst>
              </p:cNvPr>
              <p:cNvSpPr txBox="1"/>
              <p:nvPr/>
            </p:nvSpPr>
            <p:spPr>
              <a:xfrm>
                <a:off x="3878680" y="1952964"/>
                <a:ext cx="1248491" cy="97526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PH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3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000" b="1" i="1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num>
                        <m:den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482309-65B7-98A9-CD8A-F2AB78349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680" y="1952964"/>
                <a:ext cx="1248491" cy="975267"/>
              </a:xfrm>
              <a:prstGeom prst="rect">
                <a:avLst/>
              </a:prstGeom>
              <a:blipFill>
                <a:blip r:embed="rId8"/>
                <a:stretch>
                  <a:fillRect t="-8974" b="-23077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3037B-24E8-656F-8AAF-F7AB6F95CD0C}"/>
                  </a:ext>
                </a:extLst>
              </p:cNvPr>
              <p:cNvSpPr txBox="1"/>
              <p:nvPr/>
            </p:nvSpPr>
            <p:spPr>
              <a:xfrm>
                <a:off x="7529154" y="3376032"/>
                <a:ext cx="1248491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3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B3037B-24E8-656F-8AAF-F7AB6F95C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154" y="3376032"/>
                <a:ext cx="1248491" cy="553998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52FDA-FB4A-5A13-4C1A-A919F12A17ED}"/>
                  </a:ext>
                </a:extLst>
              </p:cNvPr>
              <p:cNvSpPr txBox="1"/>
              <p:nvPr/>
            </p:nvSpPr>
            <p:spPr>
              <a:xfrm>
                <a:off x="838200" y="4558370"/>
                <a:ext cx="2928257" cy="1438855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  <m:r>
                            <a:rPr lang="en-GB" sz="3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𝒐𝒔𝒔</m:t>
                          </m:r>
                        </m:num>
                        <m:den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3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PH" sz="2800" b="1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PH" sz="2800" b="1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GB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PH" sz="2800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endParaRPr lang="en-PH" sz="3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C52FDA-FB4A-5A13-4C1A-A919F12A1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58370"/>
                <a:ext cx="2928257" cy="1438855"/>
              </a:xfrm>
              <a:prstGeom prst="rect">
                <a:avLst/>
              </a:prstGeom>
              <a:blipFill>
                <a:blip r:embed="rId10"/>
                <a:stretch>
                  <a:fillRect t="-263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289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>
                <a:solidFill>
                  <a:schemeClr val="tx1"/>
                </a:solidFill>
              </a:rPr>
              <a:t>CCMACLRL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61A81-3E98-E8B4-9BB6-04FAF09EBDB7}"/>
              </a:ext>
            </a:extLst>
          </p:cNvPr>
          <p:cNvSpPr txBox="1"/>
          <p:nvPr/>
        </p:nvSpPr>
        <p:spPr>
          <a:xfrm>
            <a:off x="738340" y="1260718"/>
            <a:ext cx="102217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hlinkClick r:id="rId4"/>
              </a:rPr>
              <a:t>https://www.youtube.com/watch?v=yIYKR4sgzI8&amp;list=PLblh5JKOoLUKxzEP5HA2d-Li7IJkHfXSe&amp;index=1</a:t>
            </a:r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5950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5150</TotalTime>
  <Words>5250</Words>
  <Application>Microsoft Macintosh PowerPoint</Application>
  <PresentationFormat>Widescreen</PresentationFormat>
  <Paragraphs>2047</Paragraphs>
  <Slides>97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Body</vt:lpstr>
      <vt:lpstr>Calibri Light</vt:lpstr>
      <vt:lpstr>Cambria Math</vt:lpstr>
      <vt:lpstr>Wingdings</vt:lpstr>
      <vt:lpstr>Office Theme</vt:lpstr>
      <vt:lpstr>Gradient Descent for Logistic Regression</vt:lpstr>
      <vt:lpstr>Outline</vt:lpstr>
      <vt:lpstr>Logistic/Sigmoid Function</vt:lpstr>
      <vt:lpstr>Example: Predicting if a Student will Pass or fail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 the derivative of loss w.r.t. to intercept b </vt:lpstr>
      <vt:lpstr>Find the derivative of loss w.r.t. to intercept b </vt:lpstr>
      <vt:lpstr>Find the derivative of loss w.r.t. to intercept b </vt:lpstr>
      <vt:lpstr>Find the derivative of loss w.r.t. to slope〖 m〗_1</vt:lpstr>
      <vt:lpstr>Find the derivative of loss w.r.t. to slope〖 m〗_1</vt:lpstr>
      <vt:lpstr>Find the derivative of loss w.r.t. to slope〖 m〗_1</vt:lpstr>
      <vt:lpstr>Find the derivative of loss w.r.t. to slope〖 m〗_2</vt:lpstr>
      <vt:lpstr>Find the derivative of loss w.r.t. to slope〖 m〗_2</vt:lpstr>
      <vt:lpstr>Find the derivative of loss w.r.t. to slope〖 m〗_2</vt:lpstr>
      <vt:lpstr>Derivatives for Gradient Descent</vt:lpstr>
      <vt:lpstr>Derivatives for Gradient Descent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Computing the Gradients</vt:lpstr>
      <vt:lpstr>Compute Gradients</vt:lpstr>
      <vt:lpstr>Update the Intercept and Slope</vt:lpstr>
      <vt:lpstr>Update the Intercept and Slope</vt:lpstr>
      <vt:lpstr>Update the Intercept and Slope</vt:lpstr>
      <vt:lpstr>Update the Intercept and Slope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of the loss w.r.t to weight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1059</cp:revision>
  <dcterms:created xsi:type="dcterms:W3CDTF">2022-05-11T03:47:05Z</dcterms:created>
  <dcterms:modified xsi:type="dcterms:W3CDTF">2025-09-11T11:39:33Z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  <property fmtid="{D5CDD505-2E9C-101B-9397-08002B2CF9AE}" pid="3" name="MSIP_Label_8a813f4b-519a-4481-a498-85770f517757_Enabled">
    <vt:lpwstr>true</vt:lpwstr>
  </property>
  <property fmtid="{D5CDD505-2E9C-101B-9397-08002B2CF9AE}" pid="4" name="MSIP_Label_8a813f4b-519a-4481-a498-85770f517757_SetDate">
    <vt:lpwstr>2024-07-11T14:05:39Z</vt:lpwstr>
  </property>
  <property fmtid="{D5CDD505-2E9C-101B-9397-08002B2CF9AE}" pid="5" name="MSIP_Label_8a813f4b-519a-4481-a498-85770f517757_Method">
    <vt:lpwstr>Standard</vt:lpwstr>
  </property>
  <property fmtid="{D5CDD505-2E9C-101B-9397-08002B2CF9AE}" pid="6" name="MSIP_Label_8a813f4b-519a-4481-a498-85770f517757_Name">
    <vt:lpwstr>Anyone (unrestricted)</vt:lpwstr>
  </property>
  <property fmtid="{D5CDD505-2E9C-101B-9397-08002B2CF9AE}" pid="7" name="MSIP_Label_8a813f4b-519a-4481-a498-85770f517757_SiteId">
    <vt:lpwstr>1d981f77-3ca3-46ae-b0d4-e8044e6c7f84</vt:lpwstr>
  </property>
  <property fmtid="{D5CDD505-2E9C-101B-9397-08002B2CF9AE}" pid="8" name="MSIP_Label_8a813f4b-519a-4481-a498-85770f517757_ActionId">
    <vt:lpwstr>76d90970-9022-43dd-aa9c-ff38b332d6ee</vt:lpwstr>
  </property>
  <property fmtid="{D5CDD505-2E9C-101B-9397-08002B2CF9AE}" pid="9" name="MSIP_Label_8a813f4b-519a-4481-a498-85770f517757_ContentBits">
    <vt:lpwstr>0</vt:lpwstr>
  </property>
</Properties>
</file>